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48"/>
  </p:notesMasterIdLst>
  <p:sldIdLst>
    <p:sldId id="256" r:id="rId2"/>
    <p:sldId id="257" r:id="rId3"/>
    <p:sldId id="306"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305" r:id="rId37"/>
    <p:sldId id="293" r:id="rId38"/>
    <p:sldId id="294" r:id="rId39"/>
    <p:sldId id="295" r:id="rId40"/>
    <p:sldId id="296" r:id="rId41"/>
    <p:sldId id="297" r:id="rId42"/>
    <p:sldId id="298" r:id="rId43"/>
    <p:sldId id="299" r:id="rId44"/>
    <p:sldId id="300" r:id="rId45"/>
    <p:sldId id="301" r:id="rId46"/>
    <p:sldId id="302" r:id="rId4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9AC7C9D-DAE5-42A5-892B-A44871700CD9}">
  <a:tblStyle styleId="{F9AC7C9D-DAE5-42A5-892B-A44871700CD9}" styleName="Table_0"/>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43"/>
  </p:normalViewPr>
  <p:slideViewPr>
    <p:cSldViewPr snapToGrid="0" snapToObjects="1">
      <p:cViewPr varScale="1">
        <p:scale>
          <a:sx n="110" d="100"/>
          <a:sy n="110" d="100"/>
        </p:scale>
        <p:origin x="1680" y="17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a:endParaRPr/>
          </a:p>
        </p:txBody>
      </p:sp>
    </p:spTree>
    <p:extLst>
      <p:ext uri="{BB962C8B-B14F-4D97-AF65-F5344CB8AC3E}">
        <p14:creationId xmlns:p14="http://schemas.microsoft.com/office/powerpoint/2010/main" val="3482499842"/>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6" name="Shape 156"/>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2" name="Shape 16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0" name="Shape 17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6" name="Shape 176"/>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5" name="Shape 18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1" name="Shape 191"/>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00" name="Shape 20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06" name="Shape 20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Shape 21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20" name="Shape 22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26" name="Shape 2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91" name="Shape 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59" name="Shape 25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Shape 26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65" name="Shape 26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78" name="Shape 278"/>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Shape 28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89" name="Shape 28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Shape 29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97" name="Shape 29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Shape 30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03" name="Shape 30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20" name="Shape 32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Shape 32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26" name="Shape 32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Shape 33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40" name="Shape 34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Shape 34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46" name="Shape 346"/>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98" name="Shape 98"/>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Shape 35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57" name="Shape 35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
        <p:cNvGrpSpPr/>
        <p:nvPr/>
      </p:nvGrpSpPr>
      <p:grpSpPr>
        <a:xfrm>
          <a:off x="0" y="0"/>
          <a:ext cx="0" cy="0"/>
          <a:chOff x="0" y="0"/>
          <a:chExt cx="0" cy="0"/>
        </a:xfrm>
      </p:grpSpPr>
      <p:sp>
        <p:nvSpPr>
          <p:cNvPr id="362" name="Shape 36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63" name="Shape 36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Shape 36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69" name="Shape 36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Shape 380"/>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81" name="Shape 3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Shape 38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87" name="Shape 38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Shape 39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397" name="Shape 3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Shape 40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403" name="Shape 40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Shape 416"/>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417" name="Shape 417"/>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Shape 42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423" name="Shape 42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Shape 44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442" name="Shape 44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4" name="Shape 1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Shape 45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452" name="Shape 452"/>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Shape 45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459" name="Shape 45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Shape 46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466" name="Shape 4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Shape 472"/>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473" name="Shape 47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Shape 47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480" name="Shape 4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0" name="Shape 11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24" name="Shape 124"/>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0" name="Shape 130"/>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39" name="Shape 139"/>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45" name="Shape 145"/>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1"/>
        <p:cNvGrpSpPr/>
        <p:nvPr/>
      </p:nvGrpSpPr>
      <p:grpSpPr>
        <a:xfrm>
          <a:off x="0" y="0"/>
          <a:ext cx="0" cy="0"/>
          <a:chOff x="0" y="0"/>
          <a:chExt cx="0" cy="0"/>
        </a:xfrm>
      </p:grpSpPr>
      <p:sp>
        <p:nvSpPr>
          <p:cNvPr id="12" name="Shape 1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strike="noStrike" cap="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a:solidFill>
                  <a:srgbClr val="898989"/>
                </a:solidFill>
                <a:latin typeface="Calibri"/>
                <a:ea typeface="Calibri"/>
                <a:cs typeface="Calibri"/>
                <a:sym typeface="Calibri"/>
              </a:rPr>
              <a:t>‹Nº›</a:t>
            </a:fld>
            <a:endParaRPr lang="en-US" sz="1200" b="0" i="0" u="none" strike="noStrike" cap="none">
              <a:solidFill>
                <a:srgbClr val="89898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marL="0" marR="0" lvl="0" indent="0" algn="l" rtl="0">
              <a:spcBef>
                <a:spcPts val="0"/>
              </a:spcBef>
              <a:spcAft>
                <a:spcPts val="0"/>
              </a:spcAft>
              <a:buNone/>
              <a:defRPr sz="4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marR="0" lvl="0" indent="0" algn="l" rtl="0">
              <a:spcBef>
                <a:spcPts val="400"/>
              </a:spcBef>
              <a:spcAft>
                <a:spcPts val="0"/>
              </a:spcAft>
              <a:buClr>
                <a:srgbClr val="888888"/>
              </a:buClr>
              <a:buFont typeface="Arial"/>
              <a:buNone/>
              <a:defRPr sz="2000">
                <a:solidFill>
                  <a:srgbClr val="888888"/>
                </a:solidFill>
                <a:latin typeface="Calibri"/>
                <a:ea typeface="Calibri"/>
                <a:cs typeface="Calibri"/>
                <a:sym typeface="Calibri"/>
              </a:defRPr>
            </a:lvl1pPr>
            <a:lvl2pPr marL="457200" marR="0" lvl="1" indent="0" algn="l" rtl="0">
              <a:spcBef>
                <a:spcPts val="360"/>
              </a:spcBef>
              <a:spcAft>
                <a:spcPts val="0"/>
              </a:spcAft>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spcAft>
                <a:spcPts val="0"/>
              </a:spcAft>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spcAft>
                <a:spcPts val="0"/>
              </a:spcAft>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72" name="Shape 7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73" name="Shape 7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4"/>
        <p:cNvGrpSpPr/>
        <p:nvPr/>
      </p:nvGrpSpPr>
      <p:grpSpPr>
        <a:xfrm>
          <a:off x="0" y="0"/>
          <a:ext cx="0" cy="0"/>
          <a:chOff x="0" y="0"/>
          <a:chExt cx="0" cy="0"/>
        </a:xfrm>
      </p:grpSpPr>
      <p:sp>
        <p:nvSpPr>
          <p:cNvPr id="75" name="Shape 75"/>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spcBef>
                <a:spcPts val="640"/>
              </a:spcBef>
              <a:spcAft>
                <a:spcPts val="0"/>
              </a:spcAft>
              <a:buClr>
                <a:srgbClr val="888888"/>
              </a:buClr>
              <a:buFont typeface="Arial"/>
              <a:buNone/>
              <a:defRPr sz="3200">
                <a:solidFill>
                  <a:srgbClr val="888888"/>
                </a:solidFill>
                <a:latin typeface="Calibri"/>
                <a:ea typeface="Calibri"/>
                <a:cs typeface="Calibri"/>
                <a:sym typeface="Calibri"/>
              </a:defRPr>
            </a:lvl1pPr>
            <a:lvl2pPr marL="457200" marR="0" lvl="1" indent="0" algn="ctr" rtl="0">
              <a:spcBef>
                <a:spcPts val="560"/>
              </a:spcBef>
              <a:spcAft>
                <a:spcPts val="0"/>
              </a:spcAft>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spcAft>
                <a:spcPts val="0"/>
              </a:spcAft>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spcAft>
                <a:spcPts val="0"/>
              </a:spcAft>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78" name="Shape 7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79" name="Shape 7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17" name="Shape 17"/>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19" name="Shape 1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20" name="Shape 2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25" name="Shape 2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26" name="Shape 2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body" idx="1"/>
          </p:nvPr>
        </p:nvSpPr>
        <p:spPr>
          <a:xfrm rot="5400000">
            <a:off x="2309018" y="-251619"/>
            <a:ext cx="4525961" cy="8229600"/>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31" name="Shape 3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32" name="Shape 3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35" name="Shape 35"/>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640"/>
              </a:spcBef>
              <a:spcAft>
                <a:spcPts val="0"/>
              </a:spcAft>
              <a:buClr>
                <a:schemeClr val="dk1"/>
              </a:buClr>
              <a:buFont typeface="Arial"/>
              <a:buNone/>
              <a:defRPr sz="3200">
                <a:solidFill>
                  <a:schemeClr val="dk1"/>
                </a:solidFill>
                <a:latin typeface="Calibri"/>
                <a:ea typeface="Calibri"/>
                <a:cs typeface="Calibri"/>
                <a:sym typeface="Calibri"/>
              </a:defRPr>
            </a:lvl1pPr>
            <a:lvl2pPr marL="457200" marR="0" lvl="1" indent="0" algn="l" rtl="0">
              <a:spcBef>
                <a:spcPts val="560"/>
              </a:spcBef>
              <a:spcAft>
                <a:spcPts val="0"/>
              </a:spcAft>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spcAft>
                <a:spcPts val="0"/>
              </a:spcAft>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spcAft>
                <a:spcPts val="0"/>
              </a:spcAft>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a:solidFill>
                  <a:schemeClr val="dk1"/>
                </a:solidFill>
                <a:latin typeface="Calibri"/>
                <a:ea typeface="Calibri"/>
                <a:cs typeface="Calibri"/>
                <a:sym typeface="Calibri"/>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38" name="Shape 3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39" name="Shape 3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000" b="1"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spcAft>
                <a:spcPts val="0"/>
              </a:spcAft>
              <a:buClr>
                <a:schemeClr val="dk1"/>
              </a:buClr>
              <a:buFont typeface="Arial"/>
              <a:buNone/>
              <a:defRPr sz="1400">
                <a:solidFill>
                  <a:schemeClr val="dk1"/>
                </a:solidFill>
                <a:latin typeface="Calibri"/>
                <a:ea typeface="Calibri"/>
                <a:cs typeface="Calibri"/>
                <a:sym typeface="Calibri"/>
              </a:defRPr>
            </a:lvl1pPr>
            <a:lvl2pPr marL="457200" marR="0" lvl="1" indent="0" algn="l" rtl="0">
              <a:spcBef>
                <a:spcPts val="240"/>
              </a:spcBef>
              <a:spcAft>
                <a:spcPts val="0"/>
              </a:spcAft>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spcAft>
                <a:spcPts val="0"/>
              </a:spcAft>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spcAft>
                <a:spcPts val="0"/>
              </a:spcAft>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45" name="Shape 4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46" name="Shape 4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7"/>
        <p:cNvGrpSpPr/>
        <p:nvPr/>
      </p:nvGrpSpPr>
      <p:grpSpPr>
        <a:xfrm>
          <a:off x="0" y="0"/>
          <a:ext cx="0" cy="0"/>
          <a:chOff x="0" y="0"/>
          <a:chExt cx="0" cy="0"/>
        </a:xfrm>
      </p:grpSpPr>
      <p:sp>
        <p:nvSpPr>
          <p:cNvPr id="48" name="Shape 4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50" name="Shape 5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51" name="Shape 51"/>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2"/>
        <p:cNvGrpSpPr/>
        <p:nvPr/>
      </p:nvGrpSpPr>
      <p:grpSpPr>
        <a:xfrm>
          <a:off x="0" y="0"/>
          <a:ext cx="0" cy="0"/>
          <a:chOff x="0" y="0"/>
          <a:chExt cx="0" cy="0"/>
        </a:xfrm>
      </p:grpSpPr>
      <p:sp>
        <p:nvSpPr>
          <p:cNvPr id="53" name="Shape 5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a:solidFill>
                  <a:schemeClr val="dk1"/>
                </a:solidFill>
                <a:latin typeface="Calibri"/>
                <a:ea typeface="Calibri"/>
                <a:cs typeface="Calibri"/>
                <a:sym typeface="Calibri"/>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marL="342900" marR="0" lvl="0" indent="-190500" algn="l" rtl="0">
              <a:spcBef>
                <a:spcPts val="480"/>
              </a:spcBef>
              <a:spcAft>
                <a:spcPts val="0"/>
              </a:spcAft>
              <a:buClr>
                <a:schemeClr val="dk1"/>
              </a:buClr>
              <a:buSzPct val="100000"/>
              <a:buFont typeface="Arial"/>
              <a:buChar char="•"/>
              <a:defRPr sz="2400">
                <a:solidFill>
                  <a:schemeClr val="dk1"/>
                </a:solidFill>
                <a:latin typeface="Calibri"/>
                <a:ea typeface="Calibri"/>
                <a:cs typeface="Calibri"/>
                <a:sym typeface="Calibri"/>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marR="0" lvl="0" indent="0" algn="l" rtl="0">
              <a:spcBef>
                <a:spcPts val="480"/>
              </a:spcBef>
              <a:spcAft>
                <a:spcPts val="0"/>
              </a:spcAft>
              <a:buClr>
                <a:schemeClr val="dk1"/>
              </a:buClr>
              <a:buFont typeface="Arial"/>
              <a:buNone/>
              <a:defRPr sz="2400" b="1">
                <a:solidFill>
                  <a:schemeClr val="dk1"/>
                </a:solidFill>
                <a:latin typeface="Calibri"/>
                <a:ea typeface="Calibri"/>
                <a:cs typeface="Calibri"/>
                <a:sym typeface="Calibri"/>
              </a:defRPr>
            </a:lvl1pPr>
            <a:lvl2pPr marL="457200" marR="0" lvl="1" indent="0" algn="l" rtl="0">
              <a:spcBef>
                <a:spcPts val="400"/>
              </a:spcBef>
              <a:spcAft>
                <a:spcPts val="0"/>
              </a:spcAft>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spcAft>
                <a:spcPts val="0"/>
              </a:spcAft>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spcAft>
                <a:spcPts val="0"/>
              </a:spcAft>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marL="342900" marR="0" lvl="0" indent="-190500" algn="l" rtl="0">
              <a:spcBef>
                <a:spcPts val="480"/>
              </a:spcBef>
              <a:spcAft>
                <a:spcPts val="0"/>
              </a:spcAft>
              <a:buClr>
                <a:schemeClr val="dk1"/>
              </a:buClr>
              <a:buSzPct val="100000"/>
              <a:buFont typeface="Arial"/>
              <a:buChar char="•"/>
              <a:defRPr sz="2400">
                <a:solidFill>
                  <a:schemeClr val="dk1"/>
                </a:solidFill>
                <a:latin typeface="Calibri"/>
                <a:ea typeface="Calibri"/>
                <a:cs typeface="Calibri"/>
                <a:sym typeface="Calibri"/>
              </a:defRPr>
            </a:lvl1pPr>
            <a:lvl2pPr marL="742950" marR="0" lvl="1" indent="-15875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spcAft>
                <a:spcPts val="0"/>
              </a:spcAft>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59" name="Shape 5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60" name="Shape 6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chemeClr val="dk1"/>
              </a:buClr>
              <a:buSzPct val="100000"/>
              <a:buFont typeface="Arial"/>
              <a:buChar char="•"/>
              <a:defRPr sz="2800">
                <a:solidFill>
                  <a:schemeClr val="dk1"/>
                </a:solidFill>
                <a:latin typeface="Calibri"/>
                <a:ea typeface="Calibri"/>
                <a:cs typeface="Calibri"/>
                <a:sym typeface="Calibri"/>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spcAft>
                <a:spcPts val="0"/>
              </a:spcAft>
              <a:buClr>
                <a:schemeClr val="dk1"/>
              </a:buClr>
              <a:buSzPct val="100000"/>
              <a:buFont typeface="Arial"/>
              <a:buChar char="•"/>
              <a:defRPr sz="2800">
                <a:solidFill>
                  <a:schemeClr val="dk1"/>
                </a:solidFill>
                <a:latin typeface="Calibri"/>
                <a:ea typeface="Calibri"/>
                <a:cs typeface="Calibri"/>
                <a:sym typeface="Calibri"/>
              </a:defRPr>
            </a:lvl1pPr>
            <a:lvl2pPr marL="742950" marR="0" lvl="1" indent="-13335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spcAft>
                <a:spcPts val="0"/>
              </a:spcAft>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66" name="Shape 6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67" name="Shape 6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a:solidFill>
                  <a:srgbClr val="898989"/>
                </a:solidFill>
                <a:latin typeface="Calibri"/>
                <a:ea typeface="Calibri"/>
                <a:cs typeface="Calibri"/>
                <a:sym typeface="Calibri"/>
              </a:rPr>
              <a:t>‹Nº›</a:t>
            </a:fld>
            <a:endParaRPr lang="en-US" sz="1200" b="0" i="0" u="none">
              <a:solidFill>
                <a:srgbClr val="898989"/>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spcAft>
                <a:spcPts val="0"/>
              </a:spcAft>
              <a:buNone/>
              <a:defRPr sz="4400" b="0" i="0" u="none" strike="noStrike" cap="none">
                <a:solidFill>
                  <a:schemeClr val="dk1"/>
                </a:solidFill>
                <a:latin typeface="Calibri"/>
                <a:ea typeface="Calibri"/>
                <a:cs typeface="Calibri"/>
                <a:sym typeface="Calibri"/>
              </a:defRPr>
            </a:lvl1pPr>
            <a:lvl2pPr marL="0" marR="0" lvl="1" indent="0" algn="ctr" rtl="0">
              <a:spcBef>
                <a:spcPts val="0"/>
              </a:spcBef>
              <a:spcAft>
                <a:spcPts val="0"/>
              </a:spcAft>
              <a:buNone/>
              <a:defRPr sz="4400" b="0" i="0" u="none" strike="noStrike" cap="none">
                <a:solidFill>
                  <a:schemeClr val="dk1"/>
                </a:solidFill>
                <a:latin typeface="Calibri"/>
                <a:ea typeface="Calibri"/>
                <a:cs typeface="Calibri"/>
                <a:sym typeface="Calibri"/>
              </a:defRPr>
            </a:lvl2pPr>
            <a:lvl3pPr marL="0" marR="0" lvl="2" indent="0" algn="ctr" rtl="0">
              <a:spcBef>
                <a:spcPts val="0"/>
              </a:spcBef>
              <a:spcAft>
                <a:spcPts val="0"/>
              </a:spcAft>
              <a:buNone/>
              <a:defRPr sz="4400" b="0" i="0" u="none" strike="noStrike" cap="none">
                <a:solidFill>
                  <a:schemeClr val="dk1"/>
                </a:solidFill>
                <a:latin typeface="Calibri"/>
                <a:ea typeface="Calibri"/>
                <a:cs typeface="Calibri"/>
                <a:sym typeface="Calibri"/>
              </a:defRPr>
            </a:lvl3pPr>
            <a:lvl4pPr marL="0" marR="0" lvl="3" indent="0" algn="ctr" rtl="0">
              <a:spcBef>
                <a:spcPts val="0"/>
              </a:spcBef>
              <a:spcAft>
                <a:spcPts val="0"/>
              </a:spcAft>
              <a:buNone/>
              <a:defRPr sz="4400" b="0" i="0" u="none" strike="noStrike" cap="none">
                <a:solidFill>
                  <a:schemeClr val="dk1"/>
                </a:solidFill>
                <a:latin typeface="Calibri"/>
                <a:ea typeface="Calibri"/>
                <a:cs typeface="Calibri"/>
                <a:sym typeface="Calibri"/>
              </a:defRPr>
            </a:lvl4pPr>
            <a:lvl5pPr marL="0" marR="0" lvl="4" indent="0" algn="ctr" rtl="0">
              <a:spcBef>
                <a:spcPts val="0"/>
              </a:spcBef>
              <a:spcAft>
                <a:spcPts val="0"/>
              </a:spcAft>
              <a:buNone/>
              <a:defRPr sz="4400" b="0" i="0" u="none" strike="noStrike" cap="none">
                <a:solidFill>
                  <a:schemeClr val="dk1"/>
                </a:solidFill>
                <a:latin typeface="Calibri"/>
                <a:ea typeface="Calibri"/>
                <a:cs typeface="Calibri"/>
                <a:sym typeface="Calibri"/>
              </a:defRPr>
            </a:lvl5pPr>
            <a:lvl6pPr marL="457200" marR="0" lvl="5" indent="0" algn="ctr" rtl="0">
              <a:spcBef>
                <a:spcPts val="0"/>
              </a:spcBef>
              <a:spcAft>
                <a:spcPts val="0"/>
              </a:spcAft>
              <a:buNone/>
              <a:defRPr sz="4400" b="0" i="0" u="none" strike="noStrike" cap="none">
                <a:solidFill>
                  <a:schemeClr val="dk1"/>
                </a:solidFill>
                <a:latin typeface="Calibri"/>
                <a:ea typeface="Calibri"/>
                <a:cs typeface="Calibri"/>
                <a:sym typeface="Calibri"/>
              </a:defRPr>
            </a:lvl6pPr>
            <a:lvl7pPr marL="914400" marR="0" lvl="6" indent="0" algn="ctr" rtl="0">
              <a:spcBef>
                <a:spcPts val="0"/>
              </a:spcBef>
              <a:spcAft>
                <a:spcPts val="0"/>
              </a:spcAft>
              <a:buNone/>
              <a:defRPr sz="4400" b="0" i="0" u="none" strike="noStrike" cap="none">
                <a:solidFill>
                  <a:schemeClr val="dk1"/>
                </a:solidFill>
                <a:latin typeface="Calibri"/>
                <a:ea typeface="Calibri"/>
                <a:cs typeface="Calibri"/>
                <a:sym typeface="Calibri"/>
              </a:defRPr>
            </a:lvl7pPr>
            <a:lvl8pPr marL="1371600" marR="0" lvl="7" indent="0" algn="ctr" rtl="0">
              <a:spcBef>
                <a:spcPts val="0"/>
              </a:spcBef>
              <a:spcAft>
                <a:spcPts val="0"/>
              </a:spcAft>
              <a:buNone/>
              <a:defRPr sz="4400" b="0" i="0" u="none" strike="noStrike" cap="none">
                <a:solidFill>
                  <a:schemeClr val="dk1"/>
                </a:solidFill>
                <a:latin typeface="Calibri"/>
                <a:ea typeface="Calibri"/>
                <a:cs typeface="Calibri"/>
                <a:sym typeface="Calibri"/>
              </a:defRPr>
            </a:lvl8pPr>
            <a:lvl9pPr marL="1828800" marR="0" lvl="8" indent="0" algn="ctr" rtl="0">
              <a:spcBef>
                <a:spcPts val="0"/>
              </a:spcBef>
              <a:spcAft>
                <a:spcPts val="0"/>
              </a:spcAft>
              <a:buNone/>
              <a:defRPr sz="44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body" idx="1"/>
          </p:nvPr>
        </p:nvSpPr>
        <p:spPr>
          <a:xfrm>
            <a:off x="457200" y="1600200"/>
            <a:ext cx="8229600" cy="4525961"/>
          </a:xfrm>
          <a:prstGeom prst="rect">
            <a:avLst/>
          </a:prstGeom>
          <a:noFill/>
          <a:ln>
            <a:noFill/>
          </a:ln>
        </p:spPr>
        <p:txBody>
          <a:bodyPr lIns="91425" tIns="91425" rIns="91425" bIns="91425" anchor="t" anchorCtr="0"/>
          <a:lstStyle>
            <a:lvl1pPr marL="342900" marR="0" lvl="0" indent="-139700" algn="l" rtl="0">
              <a:spcBef>
                <a:spcPts val="640"/>
              </a:spcBef>
              <a:spcAft>
                <a:spcPts val="0"/>
              </a:spcAft>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spcAft>
                <a:spcPts val="0"/>
              </a:spcAft>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spcAft>
                <a:spcPts val="0"/>
              </a:spcAft>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spcAft>
                <a:spcPts val="0"/>
              </a:spcAft>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200" b="0" i="0" u="none" strike="noStrike" cap="none">
                <a:solidFill>
                  <a:srgbClr val="898989"/>
                </a:solidFill>
                <a:latin typeface="Calibri"/>
                <a:ea typeface="Calibri"/>
                <a:cs typeface="Calibri"/>
                <a:sym typeface="Calibri"/>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9" name="Shape 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None/>
              <a:defRPr sz="1800" b="0" i="0" u="none" strike="noStrike" cap="none">
                <a:solidFill>
                  <a:schemeClr val="dk1"/>
                </a:solidFill>
                <a:latin typeface="Arial"/>
                <a:ea typeface="Arial"/>
                <a:cs typeface="Arial"/>
                <a:sym typeface="Arial"/>
              </a:defRPr>
            </a:lvl9pPr>
          </a:lstStyle>
          <a:p>
            <a:endParaRPr/>
          </a:p>
        </p:txBody>
      </p:sp>
      <p:sp>
        <p:nvSpPr>
          <p:cNvPr id="10" name="Shape 1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lnSpc>
                <a:spcPct val="100000"/>
              </a:lnSpc>
              <a:spcBef>
                <a:spcPts val="0"/>
              </a:spcBef>
              <a:spcAft>
                <a:spcPts val="0"/>
              </a:spcAft>
              <a:buClr>
                <a:srgbClr val="898989"/>
              </a:buClr>
              <a:buSzPct val="25000"/>
              <a:buFont typeface="Calibri"/>
              <a:buNone/>
            </a:pPr>
            <a:fld id="{00000000-1234-1234-1234-123412341234}" type="slidenum">
              <a:rPr lang="en-US" sz="1200" b="0" i="0" u="none" strike="noStrike" cap="none">
                <a:solidFill>
                  <a:srgbClr val="898989"/>
                </a:solidFill>
                <a:latin typeface="Calibri"/>
                <a:ea typeface="Calibri"/>
                <a:cs typeface="Calibri"/>
                <a:sym typeface="Calibri"/>
              </a:rPr>
              <a:t>‹Nº›</a:t>
            </a:fld>
            <a:endParaRPr lang="en-US" sz="1200" b="0" i="0" u="none" strike="noStrike" cap="none">
              <a:solidFill>
                <a:srgbClr val="898989"/>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17.emf"/></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p:nvPr/>
        </p:nvSpPr>
        <p:spPr>
          <a:xfrm>
            <a:off x="395287" y="196850"/>
            <a:ext cx="8424862" cy="3170236"/>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70C0"/>
              </a:buClr>
              <a:buSzPct val="25000"/>
              <a:buFont typeface="Calibri"/>
              <a:buNone/>
            </a:pPr>
            <a:r>
              <a:rPr lang="en-US" sz="2800" b="1" i="0" u="none" strike="noStrike" cap="none">
                <a:solidFill>
                  <a:srgbClr val="0070C0"/>
                </a:solidFill>
                <a:latin typeface="Calibri"/>
                <a:ea typeface="Calibri"/>
                <a:cs typeface="Calibri"/>
                <a:sym typeface="Calibri"/>
              </a:rPr>
              <a:t>ESTÁNDARES NORMATIVOS DE CRECIMIENTO DE NIÑOS COLOMBIANOS SANOS</a:t>
            </a:r>
          </a:p>
          <a:p>
            <a:pPr marL="0" marR="0" lvl="0" indent="0" algn="l" rtl="0">
              <a:lnSpc>
                <a:spcPct val="100000"/>
              </a:lnSpc>
              <a:spcBef>
                <a:spcPts val="0"/>
              </a:spcBef>
              <a:spcAft>
                <a:spcPts val="0"/>
              </a:spcAft>
              <a:buClr>
                <a:schemeClr val="dk1"/>
              </a:buClr>
              <a:buSzPct val="25000"/>
              <a:buFont typeface="Calibri"/>
              <a:buNone/>
            </a:pPr>
            <a:r>
              <a:rPr lang="en-US" sz="1800" b="1" i="0" u="none" strike="noStrike" cap="none">
                <a:solidFill>
                  <a:schemeClr val="dk1"/>
                </a:solidFill>
                <a:latin typeface="Calibri"/>
                <a:ea typeface="Calibri"/>
                <a:cs typeface="Calibri"/>
                <a:sym typeface="Calibri"/>
              </a:rPr>
              <a:t> </a:t>
            </a:r>
          </a:p>
          <a:p>
            <a:pPr marL="0" marR="0" lvl="0" indent="0" algn="l" rtl="0">
              <a:lnSpc>
                <a:spcPct val="100000"/>
              </a:lnSpc>
              <a:spcBef>
                <a:spcPts val="0"/>
              </a:spcBef>
              <a:spcAft>
                <a:spcPts val="0"/>
              </a:spcAft>
              <a:buClr>
                <a:schemeClr val="dk1"/>
              </a:buClr>
              <a:buSzPct val="25000"/>
              <a:buFont typeface="Calibri"/>
              <a:buNone/>
            </a:pPr>
            <a:r>
              <a:rPr lang="en-US" sz="1800" b="1" i="0" u="none" strike="noStrike" cap="none">
                <a:solidFill>
                  <a:schemeClr val="dk1"/>
                </a:solidFill>
                <a:latin typeface="Calibri"/>
                <a:ea typeface="Calibri"/>
                <a:cs typeface="Calibri"/>
                <a:sym typeface="Calibri"/>
              </a:rPr>
              <a:t>Autores:</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Durán Paola, MD, Colón Eugenia,MD,PhD, Briceño German, MD,MSc, Line Diana, MSN,  Merker Andrea, Abad Verónica, MD, Chahín Silvia, MD, Del Toro Keny, MD, Matallana Audrey, MD,  Llano Mauricio,MD, Lema Adriana,MD,  Soder Olle,MD, PhD, Céspedes Jaime,MD Hagenäs Lars, MD, PhD. </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a:t>
            </a:r>
          </a:p>
          <a:p>
            <a:pPr marL="0" marR="0" lvl="0" indent="0" algn="l" rtl="0">
              <a:lnSpc>
                <a:spcPct val="100000"/>
              </a:lnSpc>
              <a:spcBef>
                <a:spcPts val="0"/>
              </a:spcBef>
              <a:spcAft>
                <a:spcPts val="0"/>
              </a:spcAft>
              <a:buNone/>
            </a:pPr>
            <a:endParaRPr sz="1800" b="0" i="0" u="none">
              <a:solidFill>
                <a:schemeClr val="dk1"/>
              </a:solidFill>
              <a:latin typeface="Calibri"/>
              <a:ea typeface="Calibri"/>
              <a:cs typeface="Calibri"/>
              <a:sym typeface="Calibri"/>
            </a:endParaRPr>
          </a:p>
        </p:txBody>
      </p:sp>
      <p:pic>
        <p:nvPicPr>
          <p:cNvPr id="85" name="Shape 85"/>
          <p:cNvPicPr preferRelativeResize="0"/>
          <p:nvPr/>
        </p:nvPicPr>
        <p:blipFill rotWithShape="1">
          <a:blip r:embed="rId3">
            <a:alphaModFix/>
          </a:blip>
          <a:srcRect/>
          <a:stretch/>
        </p:blipFill>
        <p:spPr>
          <a:xfrm>
            <a:off x="3752850" y="3141661"/>
            <a:ext cx="1439862" cy="1439862"/>
          </a:xfrm>
          <a:prstGeom prst="rect">
            <a:avLst/>
          </a:prstGeom>
          <a:noFill/>
          <a:ln>
            <a:noFill/>
          </a:ln>
        </p:spPr>
      </p:pic>
      <p:pic>
        <p:nvPicPr>
          <p:cNvPr id="86" name="Shape 86"/>
          <p:cNvPicPr preferRelativeResize="0"/>
          <p:nvPr/>
        </p:nvPicPr>
        <p:blipFill rotWithShape="1">
          <a:blip r:embed="rId4">
            <a:alphaModFix/>
          </a:blip>
          <a:srcRect/>
          <a:stretch/>
        </p:blipFill>
        <p:spPr>
          <a:xfrm>
            <a:off x="169861" y="4583112"/>
            <a:ext cx="2386011" cy="1566861"/>
          </a:xfrm>
          <a:prstGeom prst="rect">
            <a:avLst/>
          </a:prstGeom>
          <a:noFill/>
          <a:ln>
            <a:noFill/>
          </a:ln>
        </p:spPr>
      </p:pic>
      <p:pic>
        <p:nvPicPr>
          <p:cNvPr id="87" name="Shape 87"/>
          <p:cNvPicPr preferRelativeResize="0"/>
          <p:nvPr/>
        </p:nvPicPr>
        <p:blipFill rotWithShape="1">
          <a:blip r:embed="rId5">
            <a:alphaModFix/>
          </a:blip>
          <a:srcRect/>
          <a:stretch/>
        </p:blipFill>
        <p:spPr>
          <a:xfrm>
            <a:off x="3171825" y="4746625"/>
            <a:ext cx="2840036" cy="1482724"/>
          </a:xfrm>
          <a:prstGeom prst="rect">
            <a:avLst/>
          </a:prstGeom>
          <a:noFill/>
          <a:ln>
            <a:noFill/>
          </a:ln>
        </p:spPr>
      </p:pic>
      <p:pic>
        <p:nvPicPr>
          <p:cNvPr id="88" name="Shape 88"/>
          <p:cNvPicPr preferRelativeResize="0"/>
          <p:nvPr/>
        </p:nvPicPr>
        <p:blipFill rotWithShape="1">
          <a:blip r:embed="rId6">
            <a:alphaModFix/>
          </a:blip>
          <a:srcRect/>
          <a:stretch/>
        </p:blipFill>
        <p:spPr>
          <a:xfrm>
            <a:off x="6948486" y="4481512"/>
            <a:ext cx="1568449" cy="1827211"/>
          </a:xfrm>
          <a:prstGeom prst="rect">
            <a:avLst/>
          </a:prstGeom>
          <a:noFill/>
          <a:ln>
            <a:noFill/>
          </a:ln>
        </p:spPr>
      </p:pic>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0" i="0" u="none" strike="noStrike" cap="none">
                <a:solidFill>
                  <a:schemeClr val="dk1"/>
                </a:solidFill>
                <a:latin typeface="Calibri"/>
                <a:ea typeface="Calibri"/>
                <a:cs typeface="Calibri"/>
                <a:sym typeface="Calibri"/>
              </a:rPr>
              <a:t>ESTATURA</a:t>
            </a:r>
            <a:br>
              <a:rPr lang="en-US" sz="4000" b="0" i="0" u="none" strike="noStrike" cap="none">
                <a:solidFill>
                  <a:schemeClr val="dk1"/>
                </a:solidFill>
                <a:latin typeface="Calibri"/>
                <a:ea typeface="Calibri"/>
                <a:cs typeface="Calibri"/>
                <a:sym typeface="Calibri"/>
              </a:rPr>
            </a:br>
            <a:r>
              <a:rPr lang="en-US" sz="4000" b="0" i="0" u="none" strike="noStrike" cap="none">
                <a:solidFill>
                  <a:schemeClr val="dk1"/>
                </a:solidFill>
                <a:latin typeface="Calibri"/>
                <a:ea typeface="Calibri"/>
                <a:cs typeface="Calibri"/>
                <a:sym typeface="Calibri"/>
              </a:rPr>
              <a:t>0-48 MESES</a:t>
            </a:r>
          </a:p>
        </p:txBody>
      </p:sp>
      <p:pic>
        <p:nvPicPr>
          <p:cNvPr id="148" name="Shape 148"/>
          <p:cNvPicPr preferRelativeResize="0">
            <a:picLocks noGrp="1"/>
          </p:cNvPicPr>
          <p:nvPr>
            <p:ph type="body" idx="1"/>
          </p:nvPr>
        </p:nvPicPr>
        <p:blipFill rotWithShape="1">
          <a:blip r:embed="rId3">
            <a:alphaModFix/>
          </a:blip>
          <a:srcRect/>
          <a:stretch/>
        </p:blipFill>
        <p:spPr>
          <a:xfrm>
            <a:off x="1296987" y="1905000"/>
            <a:ext cx="6550025" cy="4525961"/>
          </a:xfrm>
          <a:prstGeom prst="rect">
            <a:avLst/>
          </a:prstGeom>
          <a:noFill/>
          <a:ln w="12700" cap="flat" cmpd="sng">
            <a:solidFill>
              <a:schemeClr val="accent2"/>
            </a:solidFill>
            <a:prstDash val="solid"/>
            <a:round/>
            <a:headEnd type="none" w="med" len="med"/>
            <a:tailEnd type="none" w="med" len="med"/>
          </a:ln>
        </p:spPr>
      </p:pic>
      <p:sp>
        <p:nvSpPr>
          <p:cNvPr id="149" name="Shape 149"/>
          <p:cNvSpPr/>
          <p:nvPr/>
        </p:nvSpPr>
        <p:spPr>
          <a:xfrm>
            <a:off x="3048000" y="4114800"/>
            <a:ext cx="155574" cy="914400"/>
          </a:xfrm>
          <a:prstGeom prst="rightBrace">
            <a:avLst>
              <a:gd name="adj1" fmla="val 306"/>
              <a:gd name="adj2" fmla="val 50000"/>
            </a:avLst>
          </a:prstGeom>
          <a:noFill/>
          <a:ln w="25400"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50" name="Shape 150"/>
          <p:cNvSpPr/>
          <p:nvPr/>
        </p:nvSpPr>
        <p:spPr>
          <a:xfrm>
            <a:off x="6248400" y="2362200"/>
            <a:ext cx="46036" cy="533399"/>
          </a:xfrm>
          <a:prstGeom prst="rightBrace">
            <a:avLst>
              <a:gd name="adj1" fmla="val 155"/>
              <a:gd name="adj2" fmla="val 50000"/>
            </a:avLst>
          </a:prstGeom>
          <a:noFill/>
          <a:ln w="25400"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51" name="Shape 151"/>
          <p:cNvSpPr txBox="1"/>
          <p:nvPr/>
        </p:nvSpPr>
        <p:spPr>
          <a:xfrm>
            <a:off x="5789612" y="4114800"/>
            <a:ext cx="2047874" cy="369886"/>
          </a:xfrm>
          <a:prstGeom prst="rect">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EJE Y LOGARITMICO</a:t>
            </a:r>
          </a:p>
        </p:txBody>
      </p:sp>
      <p:sp>
        <p:nvSpPr>
          <p:cNvPr id="152" name="Shape 152"/>
          <p:cNvSpPr txBox="1"/>
          <p:nvPr/>
        </p:nvSpPr>
        <p:spPr>
          <a:xfrm>
            <a:off x="3429000" y="4484687"/>
            <a:ext cx="752474" cy="3682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10 cm</a:t>
            </a:r>
          </a:p>
        </p:txBody>
      </p:sp>
      <p:sp>
        <p:nvSpPr>
          <p:cNvPr id="153" name="Shape 153"/>
          <p:cNvSpPr txBox="1"/>
          <p:nvPr/>
        </p:nvSpPr>
        <p:spPr>
          <a:xfrm>
            <a:off x="6477000" y="2482850"/>
            <a:ext cx="752474" cy="3682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10 cm</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0 A 48 MESES</a:t>
            </a:r>
          </a:p>
        </p:txBody>
      </p:sp>
      <p:sp>
        <p:nvSpPr>
          <p:cNvPr id="159" name="Shape 159"/>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just"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Las curvas están diseñadas para que pueda empezar a </a:t>
            </a:r>
            <a:r>
              <a:rPr lang="en-US" sz="3200" b="0" i="0" u="none" strike="noStrike" cap="none">
                <a:solidFill>
                  <a:srgbClr val="C00000"/>
                </a:solidFill>
                <a:latin typeface="Calibri"/>
                <a:ea typeface="Calibri"/>
                <a:cs typeface="Calibri"/>
                <a:sym typeface="Calibri"/>
              </a:rPr>
              <a:t>medir al paciente de pie </a:t>
            </a:r>
            <a:r>
              <a:rPr lang="en-US" sz="3200" b="0" i="0" u="none" strike="noStrike" cap="none">
                <a:solidFill>
                  <a:schemeClr val="dk1"/>
                </a:solidFill>
                <a:latin typeface="Calibri"/>
                <a:ea typeface="Calibri"/>
                <a:cs typeface="Calibri"/>
                <a:sym typeface="Calibri"/>
              </a:rPr>
              <a:t>en el momento en que lo considere apropiado desde los 24 a los 36 meses. </a:t>
            </a:r>
          </a:p>
          <a:p>
            <a:pPr marL="342900" marR="0" lvl="0" indent="-342900" algn="just" rtl="0">
              <a:lnSpc>
                <a:spcPct val="100000"/>
              </a:lnSpc>
              <a:spcBef>
                <a:spcPts val="64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Es necesario indicar con un marcador el momento en que cambia a esta posición y probablemente baje unos centiles (la talla de pié es inferior a la talla acostado) en la curva y luego continúe en ese carril.</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0" i="0" u="none" strike="noStrike" cap="none">
                <a:solidFill>
                  <a:schemeClr val="dk1"/>
                </a:solidFill>
                <a:latin typeface="Calibri"/>
                <a:ea typeface="Calibri"/>
                <a:cs typeface="Calibri"/>
                <a:sym typeface="Calibri"/>
              </a:rPr>
              <a:t>ESTATURA</a:t>
            </a:r>
            <a:br>
              <a:rPr lang="en-US" sz="4000" b="0" i="0" u="none" strike="noStrike" cap="none">
                <a:solidFill>
                  <a:schemeClr val="dk1"/>
                </a:solidFill>
                <a:latin typeface="Calibri"/>
                <a:ea typeface="Calibri"/>
                <a:cs typeface="Calibri"/>
                <a:sym typeface="Calibri"/>
              </a:rPr>
            </a:br>
            <a:r>
              <a:rPr lang="en-US" sz="4000" b="0" i="0" u="none" strike="noStrike" cap="none">
                <a:solidFill>
                  <a:schemeClr val="dk1"/>
                </a:solidFill>
                <a:latin typeface="Calibri"/>
                <a:ea typeface="Calibri"/>
                <a:cs typeface="Calibri"/>
                <a:sym typeface="Calibri"/>
              </a:rPr>
              <a:t>0-48 MESES</a:t>
            </a:r>
          </a:p>
        </p:txBody>
      </p:sp>
      <p:pic>
        <p:nvPicPr>
          <p:cNvPr id="165" name="Shape 165"/>
          <p:cNvPicPr preferRelativeResize="0">
            <a:picLocks noGrp="1"/>
          </p:cNvPicPr>
          <p:nvPr>
            <p:ph type="body" idx="1"/>
          </p:nvPr>
        </p:nvPicPr>
        <p:blipFill rotWithShape="1">
          <a:blip r:embed="rId3">
            <a:alphaModFix/>
          </a:blip>
          <a:srcRect/>
          <a:stretch/>
        </p:blipFill>
        <p:spPr>
          <a:xfrm>
            <a:off x="1296987" y="1951036"/>
            <a:ext cx="6550025" cy="4525961"/>
          </a:xfrm>
          <a:prstGeom prst="rect">
            <a:avLst/>
          </a:prstGeom>
          <a:noFill/>
          <a:ln w="12700" cap="flat" cmpd="sng">
            <a:solidFill>
              <a:schemeClr val="accent2"/>
            </a:solidFill>
            <a:prstDash val="solid"/>
            <a:round/>
            <a:headEnd type="none" w="med" len="med"/>
            <a:tailEnd type="none" w="med" len="med"/>
          </a:ln>
        </p:spPr>
      </p:pic>
      <p:sp>
        <p:nvSpPr>
          <p:cNvPr id="166" name="Shape 166"/>
          <p:cNvSpPr/>
          <p:nvPr/>
        </p:nvSpPr>
        <p:spPr>
          <a:xfrm>
            <a:off x="4337050" y="4572000"/>
            <a:ext cx="234949" cy="457200"/>
          </a:xfrm>
          <a:prstGeom prst="upArrow">
            <a:avLst>
              <a:gd name="adj1" fmla="val 5993"/>
              <a:gd name="adj2" fmla="val 50000"/>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67" name="Shape 167"/>
          <p:cNvSpPr txBox="1"/>
          <p:nvPr/>
        </p:nvSpPr>
        <p:spPr>
          <a:xfrm>
            <a:off x="4876800" y="4659312"/>
            <a:ext cx="2227262" cy="369886"/>
          </a:xfrm>
          <a:prstGeom prst="rect">
            <a:avLst/>
          </a:prstGeom>
          <a:solidFill>
            <a:srgbClr val="D99694"/>
          </a:solid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Inicia medición de pie</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0 A 48 MESES</a:t>
            </a:r>
          </a:p>
        </p:txBody>
      </p:sp>
      <p:sp>
        <p:nvSpPr>
          <p:cNvPr id="173" name="Shape 173"/>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Gráfica inferior</a:t>
            </a:r>
          </a:p>
          <a:p>
            <a:pPr marL="342900" marR="0" lvl="0" indent="-342900" algn="l" rtl="0">
              <a:lnSpc>
                <a:spcPct val="100000"/>
              </a:lnSpc>
              <a:spcBef>
                <a:spcPts val="640"/>
              </a:spcBef>
              <a:spcAft>
                <a:spcPts val="0"/>
              </a:spcAft>
              <a:buClr>
                <a:schemeClr val="dk1"/>
              </a:buClr>
              <a:buSzPct val="25000"/>
              <a:buFont typeface="Arial"/>
              <a:buNone/>
            </a:pPr>
            <a:endParaRPr sz="3200" b="0" i="0" u="none" strike="noStrike" cap="none">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Para graficar </a:t>
            </a:r>
            <a:r>
              <a:rPr lang="en-US" sz="3200" b="0" i="0" u="none" strike="noStrike" cap="none">
                <a:solidFill>
                  <a:srgbClr val="C00000"/>
                </a:solidFill>
                <a:latin typeface="Calibri"/>
                <a:ea typeface="Calibri"/>
                <a:cs typeface="Calibri"/>
                <a:sym typeface="Calibri"/>
              </a:rPr>
              <a:t>el peso </a:t>
            </a:r>
            <a:r>
              <a:rPr lang="en-US" sz="3200" b="0" i="0" u="none" strike="noStrike" cap="none">
                <a:solidFill>
                  <a:schemeClr val="dk1"/>
                </a:solidFill>
                <a:latin typeface="Calibri"/>
                <a:ea typeface="Calibri"/>
                <a:cs typeface="Calibri"/>
                <a:sym typeface="Calibri"/>
              </a:rPr>
              <a:t>tenga en cuenta que el eje y y el eje x son logarítmicos igualmente. </a:t>
            </a:r>
          </a:p>
          <a:p>
            <a:pPr marL="342900" marR="0" lvl="0" indent="-342900" algn="l" rtl="0">
              <a:lnSpc>
                <a:spcPct val="100000"/>
              </a:lnSpc>
              <a:spcBef>
                <a:spcPts val="640"/>
              </a:spcBef>
              <a:spcAft>
                <a:spcPts val="0"/>
              </a:spcAft>
              <a:buClr>
                <a:schemeClr val="dk1"/>
              </a:buClr>
              <a:buSzPct val="100000"/>
              <a:buFont typeface="Arial"/>
              <a:buNone/>
            </a:pPr>
            <a:endParaRPr sz="3200" b="0" i="0" u="none" strike="noStrike" cap="none">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La curva abarca de +3 a -3 DE para poder ubicar niños en un </a:t>
            </a:r>
            <a:r>
              <a:rPr lang="en-US" sz="3200" b="0" i="0" u="none" strike="noStrike" cap="none">
                <a:solidFill>
                  <a:srgbClr val="C00000"/>
                </a:solidFill>
                <a:latin typeface="Calibri"/>
                <a:ea typeface="Calibri"/>
                <a:cs typeface="Calibri"/>
                <a:sym typeface="Calibri"/>
              </a:rPr>
              <a:t>mayor rango</a:t>
            </a:r>
            <a:r>
              <a:rPr lang="en-US" sz="3200" b="0" i="0" u="none" strike="noStrike" cap="none">
                <a:solidFill>
                  <a:schemeClr val="dk1"/>
                </a:solidFill>
                <a:latin typeface="Calibri"/>
                <a:ea typeface="Calibri"/>
                <a:cs typeface="Calibri"/>
                <a:sym typeface="Calibri"/>
              </a:rPr>
              <a:t>.</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0" i="0" u="none" strike="noStrike" cap="none">
                <a:solidFill>
                  <a:schemeClr val="dk1"/>
                </a:solidFill>
                <a:latin typeface="Calibri"/>
                <a:ea typeface="Calibri"/>
                <a:cs typeface="Calibri"/>
                <a:sym typeface="Calibri"/>
              </a:rPr>
              <a:t>PESO</a:t>
            </a:r>
            <a:br>
              <a:rPr lang="en-US" sz="4000" b="0" i="0" u="none" strike="noStrike" cap="none">
                <a:solidFill>
                  <a:schemeClr val="dk1"/>
                </a:solidFill>
                <a:latin typeface="Calibri"/>
                <a:ea typeface="Calibri"/>
                <a:cs typeface="Calibri"/>
                <a:sym typeface="Calibri"/>
              </a:rPr>
            </a:br>
            <a:r>
              <a:rPr lang="en-US" sz="4000" b="0" i="0" u="none" strike="noStrike" cap="none">
                <a:solidFill>
                  <a:schemeClr val="dk1"/>
                </a:solidFill>
                <a:latin typeface="Calibri"/>
                <a:ea typeface="Calibri"/>
                <a:cs typeface="Calibri"/>
                <a:sym typeface="Calibri"/>
              </a:rPr>
              <a:t>0-48 meses</a:t>
            </a:r>
          </a:p>
        </p:txBody>
      </p:sp>
      <p:pic>
        <p:nvPicPr>
          <p:cNvPr id="179" name="Shape 179"/>
          <p:cNvPicPr preferRelativeResize="0">
            <a:picLocks noGrp="1"/>
          </p:cNvPicPr>
          <p:nvPr>
            <p:ph type="body" idx="1"/>
          </p:nvPr>
        </p:nvPicPr>
        <p:blipFill rotWithShape="1">
          <a:blip r:embed="rId3">
            <a:alphaModFix/>
          </a:blip>
          <a:srcRect/>
          <a:stretch/>
        </p:blipFill>
        <p:spPr>
          <a:xfrm>
            <a:off x="1368425" y="1828800"/>
            <a:ext cx="6407150" cy="4525961"/>
          </a:xfrm>
          <a:prstGeom prst="rect">
            <a:avLst/>
          </a:prstGeom>
          <a:noFill/>
          <a:ln w="12700" cap="flat" cmpd="sng">
            <a:solidFill>
              <a:schemeClr val="accent2"/>
            </a:solidFill>
            <a:prstDash val="solid"/>
            <a:round/>
            <a:headEnd type="none" w="med" len="med"/>
            <a:tailEnd type="none" w="med" len="med"/>
          </a:ln>
        </p:spPr>
      </p:pic>
      <p:sp>
        <p:nvSpPr>
          <p:cNvPr id="180" name="Shape 180"/>
          <p:cNvSpPr txBox="1"/>
          <p:nvPr/>
        </p:nvSpPr>
        <p:spPr>
          <a:xfrm>
            <a:off x="5276850" y="4267200"/>
            <a:ext cx="2247900" cy="369886"/>
          </a:xfrm>
          <a:prstGeom prst="rect">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Ejes X y Y logaritmicos</a:t>
            </a:r>
          </a:p>
        </p:txBody>
      </p:sp>
      <p:cxnSp>
        <p:nvCxnSpPr>
          <p:cNvPr id="181" name="Shape 181"/>
          <p:cNvCxnSpPr/>
          <p:nvPr/>
        </p:nvCxnSpPr>
        <p:spPr>
          <a:xfrm rot="-5400000" flipH="1">
            <a:off x="5981700" y="1866899"/>
            <a:ext cx="685799" cy="609599"/>
          </a:xfrm>
          <a:prstGeom prst="straightConnector1">
            <a:avLst/>
          </a:prstGeom>
          <a:noFill/>
          <a:ln w="25400" cap="flat" cmpd="sng">
            <a:solidFill>
              <a:schemeClr val="accent2"/>
            </a:solidFill>
            <a:prstDash val="solid"/>
            <a:miter/>
            <a:headEnd type="none" w="med" len="med"/>
            <a:tailEnd type="stealth" w="lg" len="lg"/>
          </a:ln>
        </p:spPr>
      </p:cxnSp>
      <p:sp>
        <p:nvSpPr>
          <p:cNvPr id="182" name="Shape 182"/>
          <p:cNvSpPr txBox="1"/>
          <p:nvPr/>
        </p:nvSpPr>
        <p:spPr>
          <a:xfrm>
            <a:off x="6324600" y="1417637"/>
            <a:ext cx="1500187" cy="369886"/>
          </a:xfrm>
          <a:prstGeom prst="rect">
            <a:avLst/>
          </a:prstGeom>
          <a:solidFill>
            <a:srgbClr val="D99694"/>
          </a:solid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Hasta +/– 3DS</a:t>
            </a:r>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0 A 48 MESES</a:t>
            </a:r>
          </a:p>
        </p:txBody>
      </p:sp>
      <p:sp>
        <p:nvSpPr>
          <p:cNvPr id="188" name="Shape 188"/>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just"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En la parte inferior de la hoja encontrara un esquema para graficar la edad de </a:t>
            </a:r>
            <a:r>
              <a:rPr lang="en-US" sz="3200" b="0" i="0" u="none" strike="noStrike" cap="none">
                <a:solidFill>
                  <a:srgbClr val="C00000"/>
                </a:solidFill>
                <a:latin typeface="Calibri"/>
                <a:ea typeface="Calibri"/>
                <a:cs typeface="Calibri"/>
                <a:sym typeface="Calibri"/>
              </a:rPr>
              <a:t>los hitos del desarrollo motor </a:t>
            </a:r>
            <a:r>
              <a:rPr lang="en-US" sz="3200" b="0" i="0" u="none" strike="noStrike" cap="none">
                <a:solidFill>
                  <a:schemeClr val="dk1"/>
                </a:solidFill>
                <a:latin typeface="Calibri"/>
                <a:ea typeface="Calibri"/>
                <a:cs typeface="Calibri"/>
                <a:sym typeface="Calibri"/>
              </a:rPr>
              <a:t>y que podrá correlacionar con las variables auxologías.</a:t>
            </a:r>
          </a:p>
        </p:txBody>
      </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Desarrollopsicomotor</a:t>
            </a:r>
          </a:p>
        </p:txBody>
      </p:sp>
      <p:pic>
        <p:nvPicPr>
          <p:cNvPr id="194" name="Shape 194"/>
          <p:cNvPicPr preferRelativeResize="0">
            <a:picLocks noGrp="1"/>
          </p:cNvPicPr>
          <p:nvPr>
            <p:ph type="body" idx="1"/>
          </p:nvPr>
        </p:nvPicPr>
        <p:blipFill rotWithShape="1">
          <a:blip r:embed="rId3">
            <a:alphaModFix/>
          </a:blip>
          <a:srcRect/>
          <a:stretch/>
        </p:blipFill>
        <p:spPr>
          <a:xfrm>
            <a:off x="1368425" y="1828800"/>
            <a:ext cx="6407150" cy="4525961"/>
          </a:xfrm>
          <a:prstGeom prst="rect">
            <a:avLst/>
          </a:prstGeom>
          <a:noFill/>
          <a:ln w="12700" cap="flat" cmpd="sng">
            <a:solidFill>
              <a:schemeClr val="accent2"/>
            </a:solidFill>
            <a:prstDash val="solid"/>
            <a:round/>
            <a:headEnd type="none" w="med" len="med"/>
            <a:tailEnd type="none" w="med" len="med"/>
          </a:ln>
        </p:spPr>
      </p:pic>
      <p:sp>
        <p:nvSpPr>
          <p:cNvPr id="195" name="Shape 195"/>
          <p:cNvSpPr/>
          <p:nvPr/>
        </p:nvSpPr>
        <p:spPr>
          <a:xfrm>
            <a:off x="5943600" y="5319712"/>
            <a:ext cx="977899" cy="485775"/>
          </a:xfrm>
          <a:prstGeom prst="leftArrow">
            <a:avLst>
              <a:gd name="adj1" fmla="val 5365"/>
              <a:gd name="adj2" fmla="val 50000"/>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96" name="Shape 196"/>
          <p:cNvSpPr/>
          <p:nvPr/>
        </p:nvSpPr>
        <p:spPr>
          <a:xfrm>
            <a:off x="3581400" y="5513387"/>
            <a:ext cx="228600" cy="292100"/>
          </a:xfrm>
          <a:custGeom>
            <a:avLst/>
            <a:gdLst/>
            <a:ahLst/>
            <a:cxnLst/>
            <a:rect l="0" t="0" r="0" b="0"/>
            <a:pathLst>
              <a:path w="120000" h="120000" extrusionOk="0">
                <a:moveTo>
                  <a:pt x="17707" y="35627"/>
                </a:moveTo>
                <a:lnTo>
                  <a:pt x="39934" y="22014"/>
                </a:lnTo>
                <a:lnTo>
                  <a:pt x="60000" y="42080"/>
                </a:lnTo>
                <a:lnTo>
                  <a:pt x="80065" y="22014"/>
                </a:lnTo>
                <a:lnTo>
                  <a:pt x="102292" y="35627"/>
                </a:lnTo>
                <a:lnTo>
                  <a:pt x="77919" y="60000"/>
                </a:lnTo>
                <a:lnTo>
                  <a:pt x="102292" y="84372"/>
                </a:lnTo>
                <a:lnTo>
                  <a:pt x="80065" y="97985"/>
                </a:lnTo>
                <a:lnTo>
                  <a:pt x="60000" y="77919"/>
                </a:lnTo>
                <a:lnTo>
                  <a:pt x="39934" y="97985"/>
                </a:lnTo>
                <a:lnTo>
                  <a:pt x="17707" y="84372"/>
                </a:lnTo>
                <a:lnTo>
                  <a:pt x="42080" y="60000"/>
                </a:ln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97" name="Shape 197"/>
          <p:cNvSpPr/>
          <p:nvPr/>
        </p:nvSpPr>
        <p:spPr>
          <a:xfrm>
            <a:off x="4267200" y="5105400"/>
            <a:ext cx="228600" cy="290512"/>
          </a:xfrm>
          <a:custGeom>
            <a:avLst/>
            <a:gdLst/>
            <a:ahLst/>
            <a:cxnLst/>
            <a:rect l="0" t="0" r="0" b="0"/>
            <a:pathLst>
              <a:path w="120000" h="120000" extrusionOk="0">
                <a:moveTo>
                  <a:pt x="17730" y="35687"/>
                </a:moveTo>
                <a:lnTo>
                  <a:pt x="39911" y="21954"/>
                </a:lnTo>
                <a:lnTo>
                  <a:pt x="60000" y="42042"/>
                </a:lnTo>
                <a:lnTo>
                  <a:pt x="80088" y="21954"/>
                </a:lnTo>
                <a:lnTo>
                  <a:pt x="102269" y="35687"/>
                </a:lnTo>
                <a:lnTo>
                  <a:pt x="77956" y="60000"/>
                </a:lnTo>
                <a:lnTo>
                  <a:pt x="102269" y="84312"/>
                </a:lnTo>
                <a:lnTo>
                  <a:pt x="80088" y="98045"/>
                </a:lnTo>
                <a:lnTo>
                  <a:pt x="60000" y="77957"/>
                </a:lnTo>
                <a:lnTo>
                  <a:pt x="39911" y="98045"/>
                </a:lnTo>
                <a:lnTo>
                  <a:pt x="17730" y="84312"/>
                </a:lnTo>
                <a:lnTo>
                  <a:pt x="42043" y="60000"/>
                </a:ln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Shape 20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CURVAS DE 4 A 20 AÑOS</a:t>
            </a:r>
          </a:p>
        </p:txBody>
      </p:sp>
      <p:sp>
        <p:nvSpPr>
          <p:cNvPr id="203" name="Shape 203"/>
          <p:cNvSpPr txBox="1">
            <a:spLocks noGrp="1"/>
          </p:cNvSpPr>
          <p:nvPr>
            <p:ph type="body" idx="1"/>
          </p:nvPr>
        </p:nvSpPr>
        <p:spPr>
          <a:xfrm>
            <a:off x="457200" y="1216226"/>
            <a:ext cx="8229600" cy="4525961"/>
          </a:xfrm>
          <a:prstGeom prst="rect">
            <a:avLst/>
          </a:prstGeom>
          <a:noFill/>
          <a:ln>
            <a:noFill/>
          </a:ln>
        </p:spPr>
        <p:txBody>
          <a:bodyPr lIns="91425" tIns="45700" rIns="91425" bIns="45700" anchor="t" anchorCtr="0">
            <a:noAutofit/>
          </a:bodyPr>
          <a:lstStyle/>
          <a:p>
            <a:pPr marL="342900" marR="0" lvl="0" indent="-342900" algn="just" rtl="0">
              <a:lnSpc>
                <a:spcPct val="90000"/>
              </a:lnSpc>
              <a:spcBef>
                <a:spcPts val="0"/>
              </a:spcBef>
              <a:spcAft>
                <a:spcPts val="0"/>
              </a:spcAft>
              <a:buClr>
                <a:schemeClr val="dk1"/>
              </a:buClr>
              <a:buSzPct val="100000"/>
              <a:buFont typeface="Arial"/>
              <a:buChar char="•"/>
            </a:pPr>
            <a:r>
              <a:rPr lang="en-US" sz="3000" b="0" i="0" u="none" strike="noStrike" cap="none" dirty="0" err="1">
                <a:solidFill>
                  <a:schemeClr val="dk1"/>
                </a:solidFill>
                <a:latin typeface="Calibri"/>
                <a:ea typeface="Calibri"/>
                <a:cs typeface="Calibri"/>
                <a:sym typeface="Calibri"/>
              </a:rPr>
              <a:t>Existen</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curvas</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para</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cada</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sexo</a:t>
            </a:r>
            <a:endParaRPr lang="en-US" sz="3000" b="0" i="0" u="none" strike="noStrike" cap="none" dirty="0">
              <a:solidFill>
                <a:schemeClr val="dk1"/>
              </a:solidFill>
              <a:latin typeface="Calibri"/>
              <a:ea typeface="Calibri"/>
              <a:cs typeface="Calibri"/>
              <a:sym typeface="Calibri"/>
            </a:endParaRPr>
          </a:p>
          <a:p>
            <a:pPr marL="342900" marR="0" lvl="0" indent="-342900" algn="just" rtl="0">
              <a:lnSpc>
                <a:spcPct val="90000"/>
              </a:lnSpc>
              <a:spcBef>
                <a:spcPts val="600"/>
              </a:spcBef>
              <a:spcAft>
                <a:spcPts val="0"/>
              </a:spcAft>
              <a:buClr>
                <a:schemeClr val="dk1"/>
              </a:buClr>
              <a:buSzPct val="100000"/>
              <a:buFont typeface="Arial"/>
              <a:buChar char="•"/>
            </a:pPr>
            <a:endParaRPr lang="en-US" sz="3000" b="0" i="0" u="none" strike="noStrike" cap="none" dirty="0">
              <a:solidFill>
                <a:schemeClr val="dk1"/>
              </a:solidFill>
              <a:latin typeface="Calibri"/>
              <a:ea typeface="Calibri"/>
              <a:cs typeface="Calibri"/>
              <a:sym typeface="Calibri"/>
            </a:endParaRPr>
          </a:p>
          <a:p>
            <a:pPr marL="342900" marR="0" lvl="0" indent="-342900" algn="just" rtl="0">
              <a:lnSpc>
                <a:spcPct val="90000"/>
              </a:lnSpc>
              <a:spcBef>
                <a:spcPts val="600"/>
              </a:spcBef>
              <a:spcAft>
                <a:spcPts val="0"/>
              </a:spcAft>
              <a:buClr>
                <a:schemeClr val="dk1"/>
              </a:buClr>
              <a:buSzPct val="100000"/>
              <a:buFont typeface="Arial"/>
              <a:buChar char="•"/>
            </a:pPr>
            <a:r>
              <a:rPr lang="en-US" sz="3000" b="0" i="0" u="none" strike="noStrike" cap="none" dirty="0">
                <a:solidFill>
                  <a:schemeClr val="dk1"/>
                </a:solidFill>
                <a:latin typeface="Calibri"/>
                <a:ea typeface="Calibri"/>
                <a:cs typeface="Calibri"/>
                <a:sym typeface="Calibri"/>
              </a:rPr>
              <a:t>En la </a:t>
            </a:r>
            <a:r>
              <a:rPr lang="en-US" sz="3000" b="0" i="0" u="none" strike="noStrike" cap="none" dirty="0" err="1">
                <a:solidFill>
                  <a:schemeClr val="dk1"/>
                </a:solidFill>
                <a:latin typeface="Calibri"/>
                <a:ea typeface="Calibri"/>
                <a:cs typeface="Calibri"/>
                <a:sym typeface="Calibri"/>
              </a:rPr>
              <a:t>curva</a:t>
            </a:r>
            <a:r>
              <a:rPr lang="en-US" sz="3000" b="0" i="0" u="none" strike="noStrike" cap="none" dirty="0">
                <a:solidFill>
                  <a:schemeClr val="dk1"/>
                </a:solidFill>
                <a:latin typeface="Calibri"/>
                <a:ea typeface="Calibri"/>
                <a:cs typeface="Calibri"/>
                <a:sym typeface="Calibri"/>
              </a:rPr>
              <a:t> superior </a:t>
            </a:r>
            <a:r>
              <a:rPr lang="en-US" sz="3000" b="0" i="0" u="none" strike="noStrike" cap="none" dirty="0" err="1">
                <a:solidFill>
                  <a:schemeClr val="dk1"/>
                </a:solidFill>
                <a:latin typeface="Calibri"/>
                <a:ea typeface="Calibri"/>
                <a:cs typeface="Calibri"/>
                <a:sym typeface="Calibri"/>
              </a:rPr>
              <a:t>aparece</a:t>
            </a:r>
            <a:r>
              <a:rPr lang="en-US" sz="3000" b="0" i="0" u="none" strike="noStrike" cap="none" dirty="0">
                <a:solidFill>
                  <a:schemeClr val="dk1"/>
                </a:solidFill>
                <a:latin typeface="Calibri"/>
                <a:ea typeface="Calibri"/>
                <a:cs typeface="Calibri"/>
                <a:sym typeface="Calibri"/>
              </a:rPr>
              <a:t> la </a:t>
            </a:r>
            <a:r>
              <a:rPr lang="en-US" sz="3000" b="0" i="0" u="none" strike="noStrike" cap="none" dirty="0" err="1">
                <a:solidFill>
                  <a:srgbClr val="C00000"/>
                </a:solidFill>
                <a:latin typeface="Calibri"/>
                <a:ea typeface="Calibri"/>
                <a:cs typeface="Calibri"/>
                <a:sym typeface="Calibri"/>
              </a:rPr>
              <a:t>talla</a:t>
            </a:r>
            <a:r>
              <a:rPr lang="en-US" sz="3000" b="0" i="0" u="none" strike="noStrike" cap="none" dirty="0">
                <a:solidFill>
                  <a:srgbClr val="C00000"/>
                </a:solidFill>
                <a:latin typeface="Calibri"/>
                <a:ea typeface="Calibri"/>
                <a:cs typeface="Calibri"/>
                <a:sym typeface="Calibri"/>
              </a:rPr>
              <a:t> </a:t>
            </a:r>
            <a:r>
              <a:rPr lang="en-US" sz="3000" b="0" i="0" u="none" strike="noStrike" cap="none" dirty="0" err="1">
                <a:solidFill>
                  <a:srgbClr val="C00000"/>
                </a:solidFill>
                <a:latin typeface="Calibri"/>
                <a:ea typeface="Calibri"/>
                <a:cs typeface="Calibri"/>
                <a:sym typeface="Calibri"/>
              </a:rPr>
              <a:t>para</a:t>
            </a:r>
            <a:r>
              <a:rPr lang="en-US" sz="3000" b="0" i="0" u="none" strike="noStrike" cap="none" dirty="0">
                <a:solidFill>
                  <a:srgbClr val="C00000"/>
                </a:solidFill>
                <a:latin typeface="Calibri"/>
                <a:ea typeface="Calibri"/>
                <a:cs typeface="Calibri"/>
                <a:sym typeface="Calibri"/>
              </a:rPr>
              <a:t> la </a:t>
            </a:r>
            <a:r>
              <a:rPr lang="en-US" sz="3000" b="0" i="0" u="none" strike="noStrike" cap="none" dirty="0" err="1">
                <a:solidFill>
                  <a:srgbClr val="C00000"/>
                </a:solidFill>
                <a:latin typeface="Calibri"/>
                <a:ea typeface="Calibri"/>
                <a:cs typeface="Calibri"/>
                <a:sym typeface="Calibri"/>
              </a:rPr>
              <a:t>edad</a:t>
            </a:r>
            <a:r>
              <a:rPr lang="en-US" sz="3000" b="0" i="0" u="none" strike="noStrike" cap="none" dirty="0">
                <a:solidFill>
                  <a:schemeClr val="dk1"/>
                </a:solidFill>
                <a:latin typeface="Calibri"/>
                <a:ea typeface="Calibri"/>
                <a:cs typeface="Calibri"/>
                <a:sym typeface="Calibri"/>
              </a:rPr>
              <a:t> .</a:t>
            </a:r>
          </a:p>
          <a:p>
            <a:pPr marL="342900" marR="0" lvl="0" indent="-342900" algn="just" rtl="0">
              <a:lnSpc>
                <a:spcPct val="90000"/>
              </a:lnSpc>
              <a:spcBef>
                <a:spcPts val="600"/>
              </a:spcBef>
              <a:spcAft>
                <a:spcPts val="0"/>
              </a:spcAft>
              <a:buClr>
                <a:schemeClr val="dk1"/>
              </a:buClr>
              <a:buSzPct val="100000"/>
              <a:buFont typeface="Arial"/>
              <a:buChar char="•"/>
            </a:pPr>
            <a:endParaRPr lang="en-US" sz="3000" b="0" i="0" u="none" strike="noStrike" cap="none" dirty="0">
              <a:solidFill>
                <a:schemeClr val="dk1"/>
              </a:solidFill>
              <a:latin typeface="Calibri"/>
              <a:ea typeface="Calibri"/>
              <a:cs typeface="Calibri"/>
              <a:sym typeface="Calibri"/>
            </a:endParaRPr>
          </a:p>
          <a:p>
            <a:pPr marL="342900" marR="0" lvl="0" indent="-342900" algn="just" rtl="0">
              <a:lnSpc>
                <a:spcPct val="90000"/>
              </a:lnSpc>
              <a:spcBef>
                <a:spcPts val="600"/>
              </a:spcBef>
              <a:spcAft>
                <a:spcPts val="0"/>
              </a:spcAft>
              <a:buClr>
                <a:schemeClr val="dk1"/>
              </a:buClr>
              <a:buSzPct val="100000"/>
              <a:buFont typeface="Arial"/>
              <a:buChar char="•"/>
            </a:pPr>
            <a:r>
              <a:rPr lang="en-US" sz="3000" b="0" i="0" u="none" strike="noStrike" cap="none" dirty="0">
                <a:solidFill>
                  <a:schemeClr val="dk1"/>
                </a:solidFill>
                <a:latin typeface="Calibri"/>
                <a:ea typeface="Calibri"/>
                <a:cs typeface="Calibri"/>
                <a:sym typeface="Calibri"/>
              </a:rPr>
              <a:t>En la </a:t>
            </a:r>
            <a:r>
              <a:rPr lang="en-US" sz="3000" b="0" i="0" u="none" strike="noStrike" cap="none" dirty="0" err="1">
                <a:solidFill>
                  <a:schemeClr val="dk1"/>
                </a:solidFill>
                <a:latin typeface="Calibri"/>
                <a:ea typeface="Calibri"/>
                <a:cs typeface="Calibri"/>
                <a:sym typeface="Calibri"/>
              </a:rPr>
              <a:t>curva</a:t>
            </a:r>
            <a:r>
              <a:rPr lang="en-US" sz="3000" b="0" i="0" u="none" strike="noStrike" cap="none" dirty="0">
                <a:solidFill>
                  <a:schemeClr val="dk1"/>
                </a:solidFill>
                <a:latin typeface="Calibri"/>
                <a:ea typeface="Calibri"/>
                <a:cs typeface="Calibri"/>
                <a:sym typeface="Calibri"/>
              </a:rPr>
              <a:t> inferior </a:t>
            </a:r>
            <a:r>
              <a:rPr lang="en-US" sz="3000" b="0" i="0" u="none" strike="noStrike" cap="none" dirty="0" err="1">
                <a:solidFill>
                  <a:schemeClr val="dk1"/>
                </a:solidFill>
                <a:latin typeface="Calibri"/>
                <a:ea typeface="Calibri"/>
                <a:cs typeface="Calibri"/>
                <a:sym typeface="Calibri"/>
              </a:rPr>
              <a:t>aparece</a:t>
            </a:r>
            <a:r>
              <a:rPr lang="en-US" sz="3000" b="0" i="0" u="none" strike="noStrike" cap="none" dirty="0">
                <a:solidFill>
                  <a:schemeClr val="dk1"/>
                </a:solidFill>
                <a:latin typeface="Calibri"/>
                <a:ea typeface="Calibri"/>
                <a:cs typeface="Calibri"/>
                <a:sym typeface="Calibri"/>
              </a:rPr>
              <a:t> el </a:t>
            </a:r>
            <a:r>
              <a:rPr lang="en-US" sz="3000" b="0" i="0" u="none" strike="noStrike" cap="none" dirty="0">
                <a:solidFill>
                  <a:srgbClr val="C00000"/>
                </a:solidFill>
                <a:latin typeface="Calibri"/>
                <a:ea typeface="Calibri"/>
                <a:cs typeface="Calibri"/>
                <a:sym typeface="Calibri"/>
              </a:rPr>
              <a:t>peso </a:t>
            </a:r>
            <a:r>
              <a:rPr lang="en-US" sz="3000" b="0" i="0" u="none" strike="noStrike" cap="none" dirty="0" err="1">
                <a:solidFill>
                  <a:srgbClr val="C00000"/>
                </a:solidFill>
                <a:latin typeface="Calibri"/>
                <a:ea typeface="Calibri"/>
                <a:cs typeface="Calibri"/>
                <a:sym typeface="Calibri"/>
              </a:rPr>
              <a:t>para</a:t>
            </a:r>
            <a:r>
              <a:rPr lang="en-US" sz="3000" b="0" i="0" u="none" strike="noStrike" cap="none" dirty="0">
                <a:solidFill>
                  <a:srgbClr val="C00000"/>
                </a:solidFill>
                <a:latin typeface="Calibri"/>
                <a:ea typeface="Calibri"/>
                <a:cs typeface="Calibri"/>
                <a:sym typeface="Calibri"/>
              </a:rPr>
              <a:t> la </a:t>
            </a:r>
            <a:r>
              <a:rPr lang="en-US" sz="3000" b="0" i="0" u="none" strike="noStrike" cap="none" dirty="0" err="1">
                <a:solidFill>
                  <a:srgbClr val="C00000"/>
                </a:solidFill>
                <a:latin typeface="Calibri"/>
                <a:ea typeface="Calibri"/>
                <a:cs typeface="Calibri"/>
                <a:sym typeface="Calibri"/>
              </a:rPr>
              <a:t>edad</a:t>
            </a:r>
            <a:r>
              <a:rPr lang="en-US" sz="3000" b="0" i="0" u="none" strike="noStrike" cap="none" dirty="0">
                <a:solidFill>
                  <a:schemeClr val="dk1"/>
                </a:solidFill>
                <a:latin typeface="Calibri"/>
                <a:ea typeface="Calibri"/>
                <a:cs typeface="Calibri"/>
                <a:sym typeface="Calibri"/>
              </a:rPr>
              <a:t>.</a:t>
            </a:r>
          </a:p>
          <a:p>
            <a:pPr marL="342900" marR="0" lvl="0" indent="-342900" algn="just" rtl="0">
              <a:lnSpc>
                <a:spcPct val="90000"/>
              </a:lnSpc>
              <a:spcBef>
                <a:spcPts val="600"/>
              </a:spcBef>
              <a:spcAft>
                <a:spcPts val="0"/>
              </a:spcAft>
              <a:buClr>
                <a:schemeClr val="dk1"/>
              </a:buClr>
              <a:buSzPct val="100000"/>
              <a:buFont typeface="Arial"/>
              <a:buChar char="•"/>
            </a:pPr>
            <a:endParaRPr lang="en-US" sz="3000" b="0" i="0" u="none" strike="noStrike" cap="none" dirty="0">
              <a:solidFill>
                <a:schemeClr val="dk1"/>
              </a:solidFill>
              <a:latin typeface="Calibri"/>
              <a:ea typeface="Calibri"/>
              <a:cs typeface="Calibri"/>
              <a:sym typeface="Calibri"/>
            </a:endParaRPr>
          </a:p>
          <a:p>
            <a:pPr marL="342900" marR="0" lvl="0" indent="-342900" algn="just" rtl="0">
              <a:lnSpc>
                <a:spcPct val="90000"/>
              </a:lnSpc>
              <a:spcBef>
                <a:spcPts val="600"/>
              </a:spcBef>
              <a:spcAft>
                <a:spcPts val="0"/>
              </a:spcAft>
              <a:buClr>
                <a:schemeClr val="dk1"/>
              </a:buClr>
              <a:buSzPct val="100000"/>
              <a:buFont typeface="Arial"/>
              <a:buChar char="•"/>
            </a:pPr>
            <a:r>
              <a:rPr lang="en-US" sz="3000" b="0" i="0" u="none" strike="noStrike" cap="none" dirty="0">
                <a:solidFill>
                  <a:schemeClr val="dk1"/>
                </a:solidFill>
                <a:latin typeface="Calibri"/>
                <a:ea typeface="Calibri"/>
                <a:cs typeface="Calibri"/>
                <a:sym typeface="Calibri"/>
              </a:rPr>
              <a:t>En la parte inferior </a:t>
            </a:r>
            <a:r>
              <a:rPr lang="en-US" sz="3000" b="0" i="0" u="none" strike="noStrike" cap="none" dirty="0" err="1">
                <a:solidFill>
                  <a:schemeClr val="dk1"/>
                </a:solidFill>
                <a:latin typeface="Calibri"/>
                <a:ea typeface="Calibri"/>
                <a:cs typeface="Calibri"/>
                <a:sym typeface="Calibri"/>
              </a:rPr>
              <a:t>encuentra</a:t>
            </a:r>
            <a:r>
              <a:rPr lang="en-US" sz="3000" b="0" i="0" u="none" strike="noStrike" cap="none" dirty="0">
                <a:solidFill>
                  <a:schemeClr val="dk1"/>
                </a:solidFill>
                <a:latin typeface="Calibri"/>
                <a:ea typeface="Calibri"/>
                <a:cs typeface="Calibri"/>
                <a:sym typeface="Calibri"/>
              </a:rPr>
              <a:t> un </a:t>
            </a:r>
            <a:r>
              <a:rPr lang="en-US" sz="3000" b="0" i="0" u="none" strike="noStrike" cap="none" dirty="0" err="1">
                <a:solidFill>
                  <a:schemeClr val="dk1"/>
                </a:solidFill>
                <a:latin typeface="Calibri"/>
                <a:ea typeface="Calibri"/>
                <a:cs typeface="Calibri"/>
                <a:sym typeface="Calibri"/>
              </a:rPr>
              <a:t>esquema</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para</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graficar</a:t>
            </a:r>
            <a:r>
              <a:rPr lang="en-US" sz="3000" b="0" i="0" u="none" strike="noStrike" cap="none" dirty="0">
                <a:solidFill>
                  <a:schemeClr val="dk1"/>
                </a:solidFill>
                <a:latin typeface="Calibri"/>
                <a:ea typeface="Calibri"/>
                <a:cs typeface="Calibri"/>
                <a:sym typeface="Calibri"/>
              </a:rPr>
              <a:t> los </a:t>
            </a:r>
            <a:r>
              <a:rPr lang="en-US" sz="3000" b="0" i="0" u="none" strike="noStrike" cap="none" dirty="0" err="1">
                <a:solidFill>
                  <a:srgbClr val="C00000"/>
                </a:solidFill>
                <a:latin typeface="Calibri"/>
                <a:ea typeface="Calibri"/>
                <a:cs typeface="Calibri"/>
                <a:sym typeface="Calibri"/>
              </a:rPr>
              <a:t>estadios</a:t>
            </a:r>
            <a:r>
              <a:rPr lang="en-US" sz="3000" b="0" i="0" u="none" strike="noStrike" cap="none" dirty="0">
                <a:solidFill>
                  <a:srgbClr val="C00000"/>
                </a:solidFill>
                <a:latin typeface="Calibri"/>
                <a:ea typeface="Calibri"/>
                <a:cs typeface="Calibri"/>
                <a:sym typeface="Calibri"/>
              </a:rPr>
              <a:t> de Tanner</a:t>
            </a:r>
            <a:r>
              <a:rPr lang="en-US" sz="3000" b="0" i="0" u="none" strike="noStrike" cap="none" dirty="0">
                <a:solidFill>
                  <a:schemeClr val="dk1"/>
                </a:solidFill>
                <a:latin typeface="Calibri"/>
                <a:ea typeface="Calibri"/>
                <a:cs typeface="Calibri"/>
                <a:sym typeface="Calibri"/>
              </a:rPr>
              <a:t>.</a:t>
            </a:r>
          </a:p>
          <a:p>
            <a:pPr marL="342900" marR="0" lvl="0" indent="-342900" algn="just" rtl="0">
              <a:lnSpc>
                <a:spcPct val="90000"/>
              </a:lnSpc>
              <a:spcBef>
                <a:spcPts val="600"/>
              </a:spcBef>
              <a:spcAft>
                <a:spcPts val="0"/>
              </a:spcAft>
              <a:buClr>
                <a:schemeClr val="dk1"/>
              </a:buClr>
              <a:buSzPct val="100000"/>
              <a:buFont typeface="Arial"/>
              <a:buChar char="•"/>
            </a:pPr>
            <a:endParaRPr lang="en-US" sz="3000" b="0" i="0" u="none" strike="noStrike" cap="none" dirty="0">
              <a:solidFill>
                <a:schemeClr val="dk1"/>
              </a:solidFill>
              <a:latin typeface="Calibri"/>
              <a:ea typeface="Calibri"/>
              <a:cs typeface="Calibri"/>
              <a:sym typeface="Calibri"/>
            </a:endParaRPr>
          </a:p>
          <a:p>
            <a:pPr marL="342900" marR="0" lvl="0" indent="-342900" algn="just" rtl="0">
              <a:lnSpc>
                <a:spcPct val="90000"/>
              </a:lnSpc>
              <a:spcBef>
                <a:spcPts val="600"/>
              </a:spcBef>
              <a:spcAft>
                <a:spcPts val="0"/>
              </a:spcAft>
              <a:buClr>
                <a:schemeClr val="dk1"/>
              </a:buClr>
              <a:buSzPct val="100000"/>
              <a:buFont typeface="Arial"/>
              <a:buChar char="•"/>
            </a:pPr>
            <a:r>
              <a:rPr lang="en-US" sz="3000" b="0" i="0" u="none" strike="noStrike" cap="none" dirty="0">
                <a:solidFill>
                  <a:schemeClr val="dk1"/>
                </a:solidFill>
                <a:latin typeface="Calibri"/>
                <a:ea typeface="Calibri"/>
                <a:cs typeface="Calibri"/>
                <a:sym typeface="Calibri"/>
              </a:rPr>
              <a:t>En la parte lateral un </a:t>
            </a:r>
            <a:r>
              <a:rPr lang="en-US" sz="3000" b="0" i="0" u="none" strike="noStrike" cap="none" dirty="0" err="1">
                <a:solidFill>
                  <a:srgbClr val="C00000"/>
                </a:solidFill>
                <a:latin typeface="Calibri"/>
                <a:ea typeface="Calibri"/>
                <a:cs typeface="Calibri"/>
                <a:sym typeface="Calibri"/>
              </a:rPr>
              <a:t>nomograma</a:t>
            </a:r>
            <a:r>
              <a:rPr lang="en-US" sz="3000" b="0" i="0" u="none" strike="noStrike" cap="none" dirty="0">
                <a:solidFill>
                  <a:srgbClr val="C00000"/>
                </a:solidFill>
                <a:latin typeface="Calibri"/>
                <a:ea typeface="Calibri"/>
                <a:cs typeface="Calibri"/>
                <a:sym typeface="Calibri"/>
              </a:rPr>
              <a:t> </a:t>
            </a:r>
            <a:r>
              <a:rPr lang="en-US" sz="3000" b="0" i="0" u="none" strike="noStrike" cap="none" dirty="0" err="1">
                <a:solidFill>
                  <a:srgbClr val="C00000"/>
                </a:solidFill>
                <a:latin typeface="Calibri"/>
                <a:ea typeface="Calibri"/>
                <a:cs typeface="Calibri"/>
                <a:sym typeface="Calibri"/>
              </a:rPr>
              <a:t>para</a:t>
            </a:r>
            <a:r>
              <a:rPr lang="en-US" sz="3000" b="0" i="0" u="none" strike="noStrike" cap="none" dirty="0">
                <a:solidFill>
                  <a:srgbClr val="C00000"/>
                </a:solidFill>
                <a:latin typeface="Calibri"/>
                <a:ea typeface="Calibri"/>
                <a:cs typeface="Calibri"/>
                <a:sym typeface="Calibri"/>
              </a:rPr>
              <a:t> </a:t>
            </a:r>
            <a:r>
              <a:rPr lang="en-US" sz="3000" b="0" i="0" u="none" strike="noStrike" cap="none" dirty="0" err="1">
                <a:solidFill>
                  <a:srgbClr val="C00000"/>
                </a:solidFill>
                <a:latin typeface="Calibri"/>
                <a:ea typeface="Calibri"/>
                <a:cs typeface="Calibri"/>
                <a:sym typeface="Calibri"/>
              </a:rPr>
              <a:t>talla</a:t>
            </a:r>
            <a:r>
              <a:rPr lang="en-US" sz="3000" b="0" i="0" u="none" strike="noStrike" cap="none" dirty="0">
                <a:solidFill>
                  <a:srgbClr val="C00000"/>
                </a:solidFill>
                <a:latin typeface="Calibri"/>
                <a:ea typeface="Calibri"/>
                <a:cs typeface="Calibri"/>
                <a:sym typeface="Calibri"/>
              </a:rPr>
              <a:t> de padres</a:t>
            </a:r>
            <a:r>
              <a:rPr lang="en-US" sz="3000" b="0" i="0" u="none" strike="noStrike" cap="none" dirty="0">
                <a:solidFill>
                  <a:schemeClr val="dk1"/>
                </a:solidFill>
                <a:latin typeface="Calibri"/>
                <a:ea typeface="Calibri"/>
                <a:cs typeface="Calibri"/>
                <a:sym typeface="Calibri"/>
              </a:rPr>
              <a:t> y </a:t>
            </a:r>
            <a:r>
              <a:rPr lang="en-US" sz="3000" b="0" i="0" u="none" strike="noStrike" cap="none" dirty="0" err="1">
                <a:solidFill>
                  <a:schemeClr val="dk1"/>
                </a:solidFill>
                <a:latin typeface="Calibri"/>
                <a:ea typeface="Calibri"/>
                <a:cs typeface="Calibri"/>
                <a:sym typeface="Calibri"/>
              </a:rPr>
              <a:t>una</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rejilla</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para</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consignar</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las</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medidas</a:t>
            </a:r>
            <a:r>
              <a:rPr lang="en-US" sz="3000" b="0" i="0" u="none" strike="noStrike" cap="none" dirty="0">
                <a:solidFill>
                  <a:schemeClr val="dk1"/>
                </a:solidFill>
                <a:latin typeface="Calibri"/>
                <a:ea typeface="Calibri"/>
                <a:cs typeface="Calibri"/>
                <a:sym typeface="Calibri"/>
              </a:rPr>
              <a:t> de </a:t>
            </a:r>
            <a:r>
              <a:rPr lang="en-US" sz="3000" b="0" i="0" u="none" strike="noStrike" cap="none" dirty="0" err="1">
                <a:solidFill>
                  <a:schemeClr val="dk1"/>
                </a:solidFill>
                <a:latin typeface="Calibri"/>
                <a:ea typeface="Calibri"/>
                <a:cs typeface="Calibri"/>
                <a:sym typeface="Calibri"/>
              </a:rPr>
              <a:t>las</a:t>
            </a:r>
            <a:r>
              <a:rPr lang="en-US" sz="3000" b="0" i="0" u="none" strike="noStrike" cap="none" dirty="0">
                <a:solidFill>
                  <a:schemeClr val="dk1"/>
                </a:solidFill>
                <a:latin typeface="Calibri"/>
                <a:ea typeface="Calibri"/>
                <a:cs typeface="Calibri"/>
                <a:sym typeface="Calibri"/>
              </a:rPr>
              <a:t> </a:t>
            </a:r>
            <a:r>
              <a:rPr lang="en-US" sz="3000" b="0" i="0" u="none" strike="noStrike" cap="none" dirty="0" err="1">
                <a:solidFill>
                  <a:schemeClr val="dk1"/>
                </a:solidFill>
                <a:latin typeface="Calibri"/>
                <a:ea typeface="Calibri"/>
                <a:cs typeface="Calibri"/>
                <a:sym typeface="Calibri"/>
              </a:rPr>
              <a:t>visitas</a:t>
            </a:r>
            <a:r>
              <a:rPr lang="en-US" sz="3000" b="0" i="0" u="none" strike="noStrike" cap="none" dirty="0">
                <a:solidFill>
                  <a:schemeClr val="dk1"/>
                </a:solidFill>
                <a:latin typeface="Calibri"/>
                <a:ea typeface="Calibri"/>
                <a:cs typeface="Calibri"/>
                <a:sym typeface="Calibri"/>
              </a:rPr>
              <a:t>.</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pic>
        <p:nvPicPr>
          <p:cNvPr id="3" name="Imagen 2" descr="CO H W 4-20y Boy.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2997" y="1355999"/>
            <a:ext cx="3651264" cy="5166999"/>
          </a:xfrm>
          <a:prstGeom prst="rect">
            <a:avLst/>
          </a:prstGeom>
        </p:spPr>
      </p:pic>
      <p:sp>
        <p:nvSpPr>
          <p:cNvPr id="208" name="Shape 20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0" i="0" u="none" strike="noStrike" cap="none">
                <a:solidFill>
                  <a:schemeClr val="dk1"/>
                </a:solidFill>
                <a:latin typeface="Calibri"/>
                <a:ea typeface="Calibri"/>
                <a:cs typeface="Calibri"/>
                <a:sym typeface="Calibri"/>
              </a:rPr>
              <a:t>CURVAS COLOMBIANAS DE</a:t>
            </a:r>
            <a:br>
              <a:rPr lang="en-US" sz="4000" b="0" i="0" u="none" strike="noStrike" cap="none">
                <a:solidFill>
                  <a:schemeClr val="dk1"/>
                </a:solidFill>
                <a:latin typeface="Calibri"/>
                <a:ea typeface="Calibri"/>
                <a:cs typeface="Calibri"/>
                <a:sym typeface="Calibri"/>
              </a:rPr>
            </a:br>
            <a:r>
              <a:rPr lang="en-US" sz="4000" b="0" i="0" u="none" strike="noStrike" cap="none">
                <a:solidFill>
                  <a:schemeClr val="dk1"/>
                </a:solidFill>
                <a:latin typeface="Calibri"/>
                <a:ea typeface="Calibri"/>
                <a:cs typeface="Calibri"/>
                <a:sym typeface="Calibri"/>
              </a:rPr>
              <a:t>4 a 20 años</a:t>
            </a:r>
          </a:p>
        </p:txBody>
      </p:sp>
      <p:sp>
        <p:nvSpPr>
          <p:cNvPr id="210" name="Shape 210"/>
          <p:cNvSpPr/>
          <p:nvPr/>
        </p:nvSpPr>
        <p:spPr>
          <a:xfrm>
            <a:off x="6705600" y="2514600"/>
            <a:ext cx="977899" cy="484187"/>
          </a:xfrm>
          <a:prstGeom prst="leftArrow">
            <a:avLst>
              <a:gd name="adj1" fmla="val 5347"/>
              <a:gd name="adj2" fmla="val 50000"/>
            </a:avLst>
          </a:prstGeom>
          <a:solidFill>
            <a:srgbClr val="D99694"/>
          </a:solidFill>
          <a:ln w="9525" cap="flat" cmpd="sng">
            <a:solidFill>
              <a:srgbClr val="953735"/>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211" name="Shape 211"/>
          <p:cNvSpPr/>
          <p:nvPr/>
        </p:nvSpPr>
        <p:spPr>
          <a:xfrm>
            <a:off x="6705600" y="4419600"/>
            <a:ext cx="977899" cy="484187"/>
          </a:xfrm>
          <a:prstGeom prst="leftArrow">
            <a:avLst>
              <a:gd name="adj1" fmla="val 5347"/>
              <a:gd name="adj2" fmla="val 50000"/>
            </a:avLst>
          </a:prstGeom>
          <a:solidFill>
            <a:srgbClr val="D99694"/>
          </a:solidFill>
          <a:ln w="9525" cap="flat" cmpd="sng">
            <a:solidFill>
              <a:srgbClr val="953735"/>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213" name="Shape 213"/>
          <p:cNvSpPr/>
          <p:nvPr/>
        </p:nvSpPr>
        <p:spPr>
          <a:xfrm>
            <a:off x="4876800" y="1828800"/>
            <a:ext cx="609599" cy="1600199"/>
          </a:xfrm>
          <a:custGeom>
            <a:avLst/>
            <a:gdLst/>
            <a:ahLst/>
            <a:cxnLst/>
            <a:rect l="0" t="0" r="0" b="0"/>
            <a:pathLst>
              <a:path w="120000" h="120000" extrusionOk="0">
                <a:moveTo>
                  <a:pt x="0" y="60000"/>
                </a:moveTo>
                <a:lnTo>
                  <a:pt x="0" y="60000"/>
                </a:lnTo>
                <a:cubicBezTo>
                  <a:pt x="0" y="52120"/>
                  <a:pt x="1551" y="44318"/>
                  <a:pt x="4567" y="37038"/>
                </a:cubicBezTo>
                <a:cubicBezTo>
                  <a:pt x="7582" y="29759"/>
                  <a:pt x="12002" y="23144"/>
                  <a:pt x="17573" y="17573"/>
                </a:cubicBezTo>
                <a:cubicBezTo>
                  <a:pt x="23144" y="12002"/>
                  <a:pt x="29759" y="7582"/>
                  <a:pt x="37038" y="4567"/>
                </a:cubicBezTo>
                <a:cubicBezTo>
                  <a:pt x="44318" y="1551"/>
                  <a:pt x="52120" y="0"/>
                  <a:pt x="60000" y="0"/>
                </a:cubicBezTo>
                <a:lnTo>
                  <a:pt x="60000" y="0"/>
                </a:lnTo>
                <a:cubicBezTo>
                  <a:pt x="67879" y="0"/>
                  <a:pt x="75681" y="1552"/>
                  <a:pt x="82961" y="4567"/>
                </a:cubicBezTo>
                <a:cubicBezTo>
                  <a:pt x="90240" y="7582"/>
                  <a:pt x="96855" y="12002"/>
                  <a:pt x="102426" y="17573"/>
                </a:cubicBezTo>
                <a:cubicBezTo>
                  <a:pt x="107997" y="23145"/>
                  <a:pt x="112417" y="29759"/>
                  <a:pt x="115432" y="37039"/>
                </a:cubicBezTo>
                <a:cubicBezTo>
                  <a:pt x="118447" y="44318"/>
                  <a:pt x="120000" y="52120"/>
                  <a:pt x="119999" y="60000"/>
                </a:cubicBezTo>
                <a:lnTo>
                  <a:pt x="120000" y="60000"/>
                </a:lnTo>
                <a:cubicBezTo>
                  <a:pt x="120000" y="67879"/>
                  <a:pt x="118447" y="75681"/>
                  <a:pt x="115432" y="82961"/>
                </a:cubicBezTo>
                <a:cubicBezTo>
                  <a:pt x="112417" y="90240"/>
                  <a:pt x="107997" y="96855"/>
                  <a:pt x="102426" y="102426"/>
                </a:cubicBezTo>
                <a:cubicBezTo>
                  <a:pt x="96854" y="107997"/>
                  <a:pt x="90240" y="112417"/>
                  <a:pt x="82960" y="115432"/>
                </a:cubicBezTo>
                <a:cubicBezTo>
                  <a:pt x="75681" y="118447"/>
                  <a:pt x="67878" y="120000"/>
                  <a:pt x="60000" y="120000"/>
                </a:cubicBezTo>
                <a:lnTo>
                  <a:pt x="60000" y="120000"/>
                </a:lnTo>
                <a:cubicBezTo>
                  <a:pt x="52120" y="120000"/>
                  <a:pt x="44318" y="118447"/>
                  <a:pt x="37038" y="115432"/>
                </a:cubicBezTo>
                <a:cubicBezTo>
                  <a:pt x="29759" y="112417"/>
                  <a:pt x="23144" y="107997"/>
                  <a:pt x="17573" y="102426"/>
                </a:cubicBezTo>
                <a:cubicBezTo>
                  <a:pt x="12002" y="96855"/>
                  <a:pt x="7582" y="90240"/>
                  <a:pt x="4567" y="82961"/>
                </a:cubicBezTo>
                <a:cubicBezTo>
                  <a:pt x="1551" y="75681"/>
                  <a:pt x="0" y="67879"/>
                  <a:pt x="0" y="60000"/>
                </a:cubicBezTo>
                <a:close/>
                <a:moveTo>
                  <a:pt x="2499" y="60000"/>
                </a:moveTo>
                <a:lnTo>
                  <a:pt x="2499" y="60000"/>
                </a:lnTo>
                <a:cubicBezTo>
                  <a:pt x="2499" y="67754"/>
                  <a:pt x="3986" y="75432"/>
                  <a:pt x="6876" y="82596"/>
                </a:cubicBezTo>
                <a:cubicBezTo>
                  <a:pt x="9765" y="89760"/>
                  <a:pt x="14001" y="96270"/>
                  <a:pt x="19340" y="101752"/>
                </a:cubicBezTo>
                <a:cubicBezTo>
                  <a:pt x="24680" y="107235"/>
                  <a:pt x="31019" y="111585"/>
                  <a:pt x="37995" y="114552"/>
                </a:cubicBezTo>
                <a:cubicBezTo>
                  <a:pt x="44971" y="117520"/>
                  <a:pt x="52448" y="119047"/>
                  <a:pt x="59999" y="119047"/>
                </a:cubicBezTo>
                <a:lnTo>
                  <a:pt x="59999" y="119047"/>
                </a:lnTo>
                <a:cubicBezTo>
                  <a:pt x="67550" y="119047"/>
                  <a:pt x="75027" y="117520"/>
                  <a:pt x="82004" y="114552"/>
                </a:cubicBezTo>
                <a:cubicBezTo>
                  <a:pt x="88980" y="111585"/>
                  <a:pt x="95319" y="107235"/>
                  <a:pt x="100658" y="101753"/>
                </a:cubicBezTo>
                <a:cubicBezTo>
                  <a:pt x="105997" y="96270"/>
                  <a:pt x="110233" y="89760"/>
                  <a:pt x="113123" y="82596"/>
                </a:cubicBezTo>
                <a:cubicBezTo>
                  <a:pt x="116012" y="75432"/>
                  <a:pt x="117500" y="67754"/>
                  <a:pt x="117500" y="60000"/>
                </a:cubicBezTo>
                <a:lnTo>
                  <a:pt x="117500" y="60000"/>
                </a:lnTo>
                <a:cubicBezTo>
                  <a:pt x="117500" y="52245"/>
                  <a:pt x="116012" y="44567"/>
                  <a:pt x="113123" y="37403"/>
                </a:cubicBezTo>
                <a:cubicBezTo>
                  <a:pt x="110233" y="30239"/>
                  <a:pt x="105997" y="23729"/>
                  <a:pt x="100658" y="18246"/>
                </a:cubicBezTo>
                <a:cubicBezTo>
                  <a:pt x="95319" y="12763"/>
                  <a:pt x="88980" y="8414"/>
                  <a:pt x="82004" y="5446"/>
                </a:cubicBezTo>
                <a:cubicBezTo>
                  <a:pt x="75027" y="2479"/>
                  <a:pt x="67550" y="952"/>
                  <a:pt x="59999" y="952"/>
                </a:cubicBezTo>
                <a:lnTo>
                  <a:pt x="59999" y="952"/>
                </a:lnTo>
                <a:cubicBezTo>
                  <a:pt x="52448" y="952"/>
                  <a:pt x="44971" y="2479"/>
                  <a:pt x="37995" y="5446"/>
                </a:cubicBezTo>
                <a:cubicBezTo>
                  <a:pt x="31019" y="8414"/>
                  <a:pt x="24679" y="12763"/>
                  <a:pt x="19340" y="18246"/>
                </a:cubicBezTo>
                <a:cubicBezTo>
                  <a:pt x="14001" y="23729"/>
                  <a:pt x="9765" y="30239"/>
                  <a:pt x="6876" y="37403"/>
                </a:cubicBezTo>
                <a:cubicBezTo>
                  <a:pt x="3986" y="44567"/>
                  <a:pt x="2499" y="52245"/>
                  <a:pt x="2499" y="60000"/>
                </a:cubicBez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214" name="Shape 214"/>
          <p:cNvSpPr/>
          <p:nvPr/>
        </p:nvSpPr>
        <p:spPr>
          <a:xfrm>
            <a:off x="5554662" y="1714500"/>
            <a:ext cx="609599" cy="1600199"/>
          </a:xfrm>
          <a:custGeom>
            <a:avLst/>
            <a:gdLst/>
            <a:ahLst/>
            <a:cxnLst/>
            <a:rect l="0" t="0" r="0" b="0"/>
            <a:pathLst>
              <a:path w="120000" h="120000" extrusionOk="0">
                <a:moveTo>
                  <a:pt x="0" y="60000"/>
                </a:moveTo>
                <a:lnTo>
                  <a:pt x="0" y="60000"/>
                </a:lnTo>
                <a:cubicBezTo>
                  <a:pt x="0" y="52120"/>
                  <a:pt x="1551" y="44318"/>
                  <a:pt x="4567" y="37038"/>
                </a:cubicBezTo>
                <a:cubicBezTo>
                  <a:pt x="7582" y="29759"/>
                  <a:pt x="12002" y="23144"/>
                  <a:pt x="17573" y="17573"/>
                </a:cubicBezTo>
                <a:cubicBezTo>
                  <a:pt x="23144" y="12002"/>
                  <a:pt x="29759" y="7582"/>
                  <a:pt x="37038" y="4567"/>
                </a:cubicBezTo>
                <a:cubicBezTo>
                  <a:pt x="44318" y="1551"/>
                  <a:pt x="52120" y="0"/>
                  <a:pt x="60000" y="0"/>
                </a:cubicBezTo>
                <a:lnTo>
                  <a:pt x="60000" y="0"/>
                </a:lnTo>
                <a:cubicBezTo>
                  <a:pt x="67879" y="0"/>
                  <a:pt x="75681" y="1552"/>
                  <a:pt x="82961" y="4567"/>
                </a:cubicBezTo>
                <a:cubicBezTo>
                  <a:pt x="90240" y="7582"/>
                  <a:pt x="96855" y="12002"/>
                  <a:pt x="102426" y="17573"/>
                </a:cubicBezTo>
                <a:cubicBezTo>
                  <a:pt x="107997" y="23145"/>
                  <a:pt x="112417" y="29759"/>
                  <a:pt x="115432" y="37039"/>
                </a:cubicBezTo>
                <a:cubicBezTo>
                  <a:pt x="118447" y="44318"/>
                  <a:pt x="120000" y="52120"/>
                  <a:pt x="119999" y="60000"/>
                </a:cubicBezTo>
                <a:lnTo>
                  <a:pt x="120000" y="60000"/>
                </a:lnTo>
                <a:cubicBezTo>
                  <a:pt x="120000" y="67879"/>
                  <a:pt x="118447" y="75681"/>
                  <a:pt x="115432" y="82961"/>
                </a:cubicBezTo>
                <a:cubicBezTo>
                  <a:pt x="112417" y="90240"/>
                  <a:pt x="107997" y="96855"/>
                  <a:pt x="102426" y="102426"/>
                </a:cubicBezTo>
                <a:cubicBezTo>
                  <a:pt x="96854" y="107997"/>
                  <a:pt x="90240" y="112417"/>
                  <a:pt x="82960" y="115432"/>
                </a:cubicBezTo>
                <a:cubicBezTo>
                  <a:pt x="75681" y="118447"/>
                  <a:pt x="67878" y="120000"/>
                  <a:pt x="60000" y="120000"/>
                </a:cubicBezTo>
                <a:lnTo>
                  <a:pt x="60000" y="120000"/>
                </a:lnTo>
                <a:cubicBezTo>
                  <a:pt x="52120" y="120000"/>
                  <a:pt x="44318" y="118447"/>
                  <a:pt x="37038" y="115432"/>
                </a:cubicBezTo>
                <a:cubicBezTo>
                  <a:pt x="29759" y="112417"/>
                  <a:pt x="23144" y="107997"/>
                  <a:pt x="17573" y="102426"/>
                </a:cubicBezTo>
                <a:cubicBezTo>
                  <a:pt x="12002" y="96855"/>
                  <a:pt x="7582" y="90240"/>
                  <a:pt x="4567" y="82961"/>
                </a:cubicBezTo>
                <a:cubicBezTo>
                  <a:pt x="1551" y="75681"/>
                  <a:pt x="0" y="67879"/>
                  <a:pt x="0" y="60000"/>
                </a:cubicBezTo>
                <a:close/>
                <a:moveTo>
                  <a:pt x="2282" y="60000"/>
                </a:moveTo>
                <a:lnTo>
                  <a:pt x="2282" y="60000"/>
                </a:lnTo>
                <a:cubicBezTo>
                  <a:pt x="2282" y="67764"/>
                  <a:pt x="3775" y="75454"/>
                  <a:pt x="6675" y="82628"/>
                </a:cubicBezTo>
                <a:cubicBezTo>
                  <a:pt x="9576" y="89802"/>
                  <a:pt x="13827" y="96320"/>
                  <a:pt x="19187" y="101811"/>
                </a:cubicBezTo>
                <a:cubicBezTo>
                  <a:pt x="24546" y="107302"/>
                  <a:pt x="30909" y="111657"/>
                  <a:pt x="37912" y="114629"/>
                </a:cubicBezTo>
                <a:cubicBezTo>
                  <a:pt x="44914" y="117600"/>
                  <a:pt x="52420" y="119130"/>
                  <a:pt x="59999" y="119130"/>
                </a:cubicBezTo>
                <a:lnTo>
                  <a:pt x="59999" y="119130"/>
                </a:lnTo>
                <a:cubicBezTo>
                  <a:pt x="67579" y="119130"/>
                  <a:pt x="75084" y="117600"/>
                  <a:pt x="82087" y="114629"/>
                </a:cubicBezTo>
                <a:cubicBezTo>
                  <a:pt x="89089" y="111657"/>
                  <a:pt x="95452" y="107302"/>
                  <a:pt x="100812" y="101811"/>
                </a:cubicBezTo>
                <a:cubicBezTo>
                  <a:pt x="106171" y="96320"/>
                  <a:pt x="110423" y="89802"/>
                  <a:pt x="113323" y="82628"/>
                </a:cubicBezTo>
                <a:cubicBezTo>
                  <a:pt x="116224" y="75454"/>
                  <a:pt x="117717" y="67764"/>
                  <a:pt x="117717" y="60000"/>
                </a:cubicBezTo>
                <a:lnTo>
                  <a:pt x="117717" y="60000"/>
                </a:lnTo>
                <a:cubicBezTo>
                  <a:pt x="117717" y="52235"/>
                  <a:pt x="116224" y="44545"/>
                  <a:pt x="113323" y="37371"/>
                </a:cubicBezTo>
                <a:cubicBezTo>
                  <a:pt x="110423" y="30197"/>
                  <a:pt x="106171" y="23679"/>
                  <a:pt x="100812" y="18188"/>
                </a:cubicBezTo>
                <a:cubicBezTo>
                  <a:pt x="95452" y="12697"/>
                  <a:pt x="89089" y="8342"/>
                  <a:pt x="82087" y="5370"/>
                </a:cubicBezTo>
                <a:cubicBezTo>
                  <a:pt x="75084" y="2399"/>
                  <a:pt x="67579" y="869"/>
                  <a:pt x="59999" y="869"/>
                </a:cubicBezTo>
                <a:lnTo>
                  <a:pt x="59999" y="869"/>
                </a:lnTo>
                <a:cubicBezTo>
                  <a:pt x="52420" y="869"/>
                  <a:pt x="44914" y="2398"/>
                  <a:pt x="37912" y="5370"/>
                </a:cubicBezTo>
                <a:cubicBezTo>
                  <a:pt x="30909" y="8341"/>
                  <a:pt x="24546" y="12697"/>
                  <a:pt x="19187" y="18188"/>
                </a:cubicBezTo>
                <a:cubicBezTo>
                  <a:pt x="13827" y="23678"/>
                  <a:pt x="9575" y="30197"/>
                  <a:pt x="6675" y="37371"/>
                </a:cubicBezTo>
                <a:cubicBezTo>
                  <a:pt x="3775" y="44545"/>
                  <a:pt x="2281" y="52235"/>
                  <a:pt x="2282" y="60000"/>
                </a:cubicBez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215" name="Shape 215"/>
          <p:cNvSpPr/>
          <p:nvPr/>
        </p:nvSpPr>
        <p:spPr>
          <a:xfrm>
            <a:off x="5341937" y="3314700"/>
            <a:ext cx="982661" cy="1600199"/>
          </a:xfrm>
          <a:custGeom>
            <a:avLst/>
            <a:gdLst/>
            <a:ahLst/>
            <a:cxnLst/>
            <a:rect l="0" t="0" r="0" b="0"/>
            <a:pathLst>
              <a:path w="120000" h="120000" extrusionOk="0">
                <a:moveTo>
                  <a:pt x="0" y="60000"/>
                </a:moveTo>
                <a:lnTo>
                  <a:pt x="0" y="60000"/>
                </a:lnTo>
                <a:cubicBezTo>
                  <a:pt x="0" y="52120"/>
                  <a:pt x="1551" y="44318"/>
                  <a:pt x="4567" y="37038"/>
                </a:cubicBezTo>
                <a:cubicBezTo>
                  <a:pt x="7582" y="29759"/>
                  <a:pt x="12002" y="23144"/>
                  <a:pt x="17573" y="17573"/>
                </a:cubicBezTo>
                <a:cubicBezTo>
                  <a:pt x="23145" y="12002"/>
                  <a:pt x="29759" y="7582"/>
                  <a:pt x="37039" y="4567"/>
                </a:cubicBezTo>
                <a:cubicBezTo>
                  <a:pt x="44318" y="1552"/>
                  <a:pt x="52120" y="0"/>
                  <a:pt x="60000" y="0"/>
                </a:cubicBezTo>
                <a:lnTo>
                  <a:pt x="60000" y="0"/>
                </a:lnTo>
                <a:cubicBezTo>
                  <a:pt x="67879" y="0"/>
                  <a:pt x="75681" y="1552"/>
                  <a:pt x="82961" y="4567"/>
                </a:cubicBezTo>
                <a:cubicBezTo>
                  <a:pt x="90240" y="7582"/>
                  <a:pt x="96854" y="12002"/>
                  <a:pt x="102426" y="17573"/>
                </a:cubicBezTo>
                <a:cubicBezTo>
                  <a:pt x="107997" y="23145"/>
                  <a:pt x="112417" y="29759"/>
                  <a:pt x="115432" y="37039"/>
                </a:cubicBezTo>
                <a:cubicBezTo>
                  <a:pt x="118447" y="44318"/>
                  <a:pt x="120000" y="52120"/>
                  <a:pt x="119999" y="60000"/>
                </a:cubicBezTo>
                <a:lnTo>
                  <a:pt x="120000" y="60000"/>
                </a:lnTo>
                <a:cubicBezTo>
                  <a:pt x="120000" y="67879"/>
                  <a:pt x="118447" y="75681"/>
                  <a:pt x="115432" y="82961"/>
                </a:cubicBezTo>
                <a:cubicBezTo>
                  <a:pt x="112417" y="90240"/>
                  <a:pt x="107997" y="96855"/>
                  <a:pt x="102426" y="102426"/>
                </a:cubicBezTo>
                <a:cubicBezTo>
                  <a:pt x="96854" y="107997"/>
                  <a:pt x="90240" y="112417"/>
                  <a:pt x="82960" y="115432"/>
                </a:cubicBezTo>
                <a:cubicBezTo>
                  <a:pt x="75681" y="118448"/>
                  <a:pt x="67879" y="120000"/>
                  <a:pt x="60000" y="120000"/>
                </a:cubicBezTo>
                <a:lnTo>
                  <a:pt x="60000" y="120000"/>
                </a:lnTo>
                <a:cubicBezTo>
                  <a:pt x="52120" y="120000"/>
                  <a:pt x="44318" y="118448"/>
                  <a:pt x="37038" y="115432"/>
                </a:cubicBezTo>
                <a:cubicBezTo>
                  <a:pt x="29759" y="112417"/>
                  <a:pt x="23144" y="107997"/>
                  <a:pt x="17573" y="102426"/>
                </a:cubicBezTo>
                <a:cubicBezTo>
                  <a:pt x="12002" y="96855"/>
                  <a:pt x="7582" y="90240"/>
                  <a:pt x="4567" y="82961"/>
                </a:cubicBezTo>
                <a:cubicBezTo>
                  <a:pt x="1551" y="75681"/>
                  <a:pt x="0" y="67879"/>
                  <a:pt x="0" y="60000"/>
                </a:cubicBezTo>
                <a:close/>
                <a:moveTo>
                  <a:pt x="0" y="60000"/>
                </a:moveTo>
                <a:lnTo>
                  <a:pt x="0" y="60000"/>
                </a:lnTo>
                <a:cubicBezTo>
                  <a:pt x="0" y="67879"/>
                  <a:pt x="1551" y="75681"/>
                  <a:pt x="4567" y="82960"/>
                </a:cubicBezTo>
                <a:cubicBezTo>
                  <a:pt x="7582" y="90240"/>
                  <a:pt x="12002" y="96854"/>
                  <a:pt x="17573" y="102426"/>
                </a:cubicBezTo>
                <a:cubicBezTo>
                  <a:pt x="23144" y="107997"/>
                  <a:pt x="29759" y="112417"/>
                  <a:pt x="37038" y="115432"/>
                </a:cubicBezTo>
                <a:cubicBezTo>
                  <a:pt x="44318" y="118447"/>
                  <a:pt x="52120" y="120000"/>
                  <a:pt x="59999" y="120000"/>
                </a:cubicBezTo>
                <a:lnTo>
                  <a:pt x="59999" y="120000"/>
                </a:lnTo>
                <a:cubicBezTo>
                  <a:pt x="67878" y="120000"/>
                  <a:pt x="75681" y="118447"/>
                  <a:pt x="82960" y="115432"/>
                </a:cubicBezTo>
                <a:cubicBezTo>
                  <a:pt x="90240" y="112417"/>
                  <a:pt x="96854" y="107997"/>
                  <a:pt x="102426" y="102426"/>
                </a:cubicBezTo>
                <a:cubicBezTo>
                  <a:pt x="107997" y="96855"/>
                  <a:pt x="112417" y="90240"/>
                  <a:pt x="115432" y="82961"/>
                </a:cubicBezTo>
                <a:cubicBezTo>
                  <a:pt x="118447" y="75681"/>
                  <a:pt x="119999" y="67879"/>
                  <a:pt x="119999" y="60000"/>
                </a:cubicBezTo>
                <a:lnTo>
                  <a:pt x="119999" y="60000"/>
                </a:lnTo>
                <a:cubicBezTo>
                  <a:pt x="119999" y="52120"/>
                  <a:pt x="118447" y="44318"/>
                  <a:pt x="115432" y="37038"/>
                </a:cubicBezTo>
                <a:cubicBezTo>
                  <a:pt x="112417" y="29759"/>
                  <a:pt x="107997" y="23145"/>
                  <a:pt x="102426" y="17573"/>
                </a:cubicBezTo>
                <a:cubicBezTo>
                  <a:pt x="96854" y="12002"/>
                  <a:pt x="90240" y="7582"/>
                  <a:pt x="82960" y="4567"/>
                </a:cubicBezTo>
                <a:cubicBezTo>
                  <a:pt x="75681" y="1552"/>
                  <a:pt x="67878" y="0"/>
                  <a:pt x="59999" y="0"/>
                </a:cubicBezTo>
                <a:lnTo>
                  <a:pt x="59999" y="0"/>
                </a:lnTo>
                <a:cubicBezTo>
                  <a:pt x="52120" y="0"/>
                  <a:pt x="44318" y="1552"/>
                  <a:pt x="37038" y="4567"/>
                </a:cubicBezTo>
                <a:cubicBezTo>
                  <a:pt x="29759" y="7582"/>
                  <a:pt x="23144" y="12002"/>
                  <a:pt x="17573" y="17573"/>
                </a:cubicBezTo>
                <a:cubicBezTo>
                  <a:pt x="12001" y="23144"/>
                  <a:pt x="7582" y="29759"/>
                  <a:pt x="4566" y="37038"/>
                </a:cubicBezTo>
                <a:cubicBezTo>
                  <a:pt x="1551" y="44318"/>
                  <a:pt x="0" y="52120"/>
                  <a:pt x="0" y="60000"/>
                </a:cubicBez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216" name="Shape 216"/>
          <p:cNvSpPr txBox="1"/>
          <p:nvPr/>
        </p:nvSpPr>
        <p:spPr>
          <a:xfrm>
            <a:off x="7820025" y="2514600"/>
            <a:ext cx="1323975"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nomograma</a:t>
            </a:r>
          </a:p>
        </p:txBody>
      </p:sp>
      <p:sp>
        <p:nvSpPr>
          <p:cNvPr id="217" name="Shape 217"/>
          <p:cNvSpPr txBox="1"/>
          <p:nvPr/>
        </p:nvSpPr>
        <p:spPr>
          <a:xfrm>
            <a:off x="7912100" y="4419600"/>
            <a:ext cx="981074" cy="6461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Tabla</a:t>
            </a:r>
          </a:p>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medidas</a:t>
            </a: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4 A 20 AÑOS</a:t>
            </a:r>
          </a:p>
        </p:txBody>
      </p:sp>
      <p:sp>
        <p:nvSpPr>
          <p:cNvPr id="223" name="Shape 223"/>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Ubique la edad del paciente en el eje x, teniendo en cuenta </a:t>
            </a:r>
            <a:r>
              <a:rPr lang="en-US" sz="3200" b="0" i="0" u="none" strike="noStrike" cap="none">
                <a:solidFill>
                  <a:srgbClr val="C00000"/>
                </a:solidFill>
                <a:latin typeface="Calibri"/>
                <a:ea typeface="Calibri"/>
                <a:cs typeface="Calibri"/>
                <a:sym typeface="Calibri"/>
              </a:rPr>
              <a:t>años y meses.</a:t>
            </a:r>
          </a:p>
          <a:p>
            <a:pPr marL="342900" marR="0" lvl="0" indent="-342900" algn="l" rtl="0">
              <a:lnSpc>
                <a:spcPct val="100000"/>
              </a:lnSpc>
              <a:spcBef>
                <a:spcPts val="640"/>
              </a:spcBef>
              <a:spcAft>
                <a:spcPts val="0"/>
              </a:spcAft>
              <a:buClr>
                <a:schemeClr val="dk1"/>
              </a:buClr>
              <a:buSzPct val="100000"/>
              <a:buFont typeface="Arial"/>
              <a:buNone/>
            </a:pPr>
            <a:endParaRPr sz="3200" b="0" i="0" u="none" strike="noStrike" cap="none">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En la curva superior ubique la talla del paciente y grafique el punto.</a:t>
            </a:r>
          </a:p>
          <a:p>
            <a:pPr marL="342900" marR="0" lvl="0" indent="-342900" algn="l" rtl="0">
              <a:lnSpc>
                <a:spcPct val="100000"/>
              </a:lnSpc>
              <a:spcBef>
                <a:spcPts val="640"/>
              </a:spcBef>
              <a:spcAft>
                <a:spcPts val="0"/>
              </a:spcAft>
              <a:buClr>
                <a:schemeClr val="dk1"/>
              </a:buClr>
              <a:buSzPct val="100000"/>
              <a:buFont typeface="Arial"/>
              <a:buNone/>
            </a:pPr>
            <a:endParaRPr sz="3200" b="0" i="0" u="none" strike="noStrike" cap="none">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Los dos ejes son constantes, no logarítmicos</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p:nvPr/>
        </p:nvSpPr>
        <p:spPr>
          <a:xfrm>
            <a:off x="444500" y="404812"/>
            <a:ext cx="7848599" cy="163195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1" i="0" u="none">
                <a:solidFill>
                  <a:schemeClr val="dk1"/>
                </a:solidFill>
                <a:latin typeface="Calibri"/>
                <a:ea typeface="Calibri"/>
                <a:cs typeface="Calibri"/>
                <a:sym typeface="Calibri"/>
              </a:rPr>
              <a:t>METODOLOGIA PARA RECOLECCION DE DATOS EN COLOMBIA </a:t>
            </a:r>
          </a:p>
          <a:p>
            <a:pPr marL="0" marR="0" lvl="0" indent="0" algn="l" rtl="0">
              <a:lnSpc>
                <a:spcPct val="100000"/>
              </a:lnSpc>
              <a:spcBef>
                <a:spcPts val="0"/>
              </a:spcBef>
              <a:spcAft>
                <a:spcPts val="0"/>
              </a:spcAft>
              <a:buClr>
                <a:schemeClr val="dk1"/>
              </a:buClr>
              <a:buSzPct val="25000"/>
              <a:buFont typeface="Calibri"/>
              <a:buNone/>
            </a:pPr>
            <a:r>
              <a:rPr lang="en-US" sz="1800" b="1" i="0" u="none">
                <a:solidFill>
                  <a:schemeClr val="dk1"/>
                </a:solidFill>
                <a:latin typeface="Calibri"/>
                <a:ea typeface="Calibri"/>
                <a:cs typeface="Calibri"/>
                <a:sym typeface="Calibri"/>
              </a:rPr>
              <a:t>Pediatría</a:t>
            </a:r>
            <a:r>
              <a:rPr lang="en-US" sz="1800" b="0" i="0" u="none">
                <a:solidFill>
                  <a:schemeClr val="dk1"/>
                </a:solidFill>
                <a:latin typeface="Calibri"/>
                <a:ea typeface="Calibri"/>
                <a:cs typeface="Calibri"/>
                <a:sym typeface="Calibri"/>
              </a:rPr>
              <a:t>. 2012; 45(4):235-242.   </a:t>
            </a:r>
          </a:p>
          <a:p>
            <a:pPr marL="0" marR="0" lvl="0" indent="0" algn="ctr" rtl="0">
              <a:lnSpc>
                <a:spcPct val="100000"/>
              </a:lnSpc>
              <a:spcBef>
                <a:spcPts val="0"/>
              </a:spcBef>
              <a:spcAft>
                <a:spcPts val="0"/>
              </a:spcAft>
              <a:buClr>
                <a:schemeClr val="dk1"/>
              </a:buClr>
              <a:buFont typeface="Arial"/>
              <a:buNone/>
            </a:pPr>
            <a:endParaRPr sz="3200" b="1" i="0" u="none">
              <a:solidFill>
                <a:srgbClr val="00B0F0"/>
              </a:solidFill>
              <a:latin typeface="Calibri"/>
              <a:ea typeface="Calibri"/>
              <a:cs typeface="Calibri"/>
              <a:sym typeface="Calibri"/>
            </a:endParaRPr>
          </a:p>
          <a:p>
            <a:pPr marL="0" marR="0" lvl="0" indent="0" algn="l" rtl="0">
              <a:lnSpc>
                <a:spcPct val="100000"/>
              </a:lnSpc>
              <a:spcBef>
                <a:spcPts val="0"/>
              </a:spcBef>
              <a:spcAft>
                <a:spcPts val="0"/>
              </a:spcAft>
              <a:buNone/>
            </a:pPr>
            <a:endParaRPr sz="3200" b="1" i="0" u="none">
              <a:solidFill>
                <a:srgbClr val="00B0F0"/>
              </a:solidFill>
              <a:latin typeface="Calibri"/>
              <a:ea typeface="Calibri"/>
              <a:cs typeface="Calibri"/>
              <a:sym typeface="Calibri"/>
            </a:endParaRPr>
          </a:p>
        </p:txBody>
      </p:sp>
      <p:sp>
        <p:nvSpPr>
          <p:cNvPr id="94" name="Shape 94"/>
          <p:cNvSpPr txBox="1"/>
          <p:nvPr/>
        </p:nvSpPr>
        <p:spPr>
          <a:xfrm>
            <a:off x="444500" y="1084262"/>
            <a:ext cx="8208962" cy="8000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400" b="0" i="0" u="none">
                <a:solidFill>
                  <a:schemeClr val="dk1"/>
                </a:solidFill>
                <a:latin typeface="Calibri"/>
                <a:ea typeface="Calibri"/>
                <a:cs typeface="Calibri"/>
                <a:sym typeface="Calibri"/>
              </a:rPr>
              <a:t>Briceño G, Durán P, Colón E, Line D, Merker A, Abad V,  Chahín S, Abad V, Del Toro K, Matallana A, Llano M, Lema A, Soder O, Céspedes J, Hagenäs L. Protocolo del estudio para establecer estándares normativos de crecimiento de niños colombianos sanos. </a:t>
            </a:r>
            <a:r>
              <a:rPr lang="en-US" sz="1400" b="1" i="0" u="none">
                <a:solidFill>
                  <a:schemeClr val="dk1"/>
                </a:solidFill>
                <a:latin typeface="Calibri"/>
                <a:ea typeface="Calibri"/>
                <a:cs typeface="Calibri"/>
                <a:sym typeface="Calibri"/>
              </a:rPr>
              <a:t>Pediatría</a:t>
            </a:r>
            <a:r>
              <a:rPr lang="en-US" sz="1400" b="0" i="0" u="none">
                <a:solidFill>
                  <a:schemeClr val="dk1"/>
                </a:solidFill>
                <a:latin typeface="Calibri"/>
                <a:ea typeface="Calibri"/>
                <a:cs typeface="Calibri"/>
                <a:sym typeface="Calibri"/>
              </a:rPr>
              <a:t>. 2012; 45(4):235-242.</a:t>
            </a:r>
            <a:r>
              <a:rPr lang="en-US" sz="1800" b="0" i="0" u="none">
                <a:solidFill>
                  <a:schemeClr val="dk1"/>
                </a:solidFill>
                <a:latin typeface="Calibri"/>
                <a:ea typeface="Calibri"/>
                <a:cs typeface="Calibri"/>
                <a:sym typeface="Calibri"/>
              </a:rPr>
              <a:t>   </a:t>
            </a:r>
          </a:p>
        </p:txBody>
      </p:sp>
      <p:sp>
        <p:nvSpPr>
          <p:cNvPr id="95" name="Shape 95"/>
          <p:cNvSpPr txBox="1"/>
          <p:nvPr/>
        </p:nvSpPr>
        <p:spPr>
          <a:xfrm>
            <a:off x="246062" y="2357436"/>
            <a:ext cx="8683625" cy="4000500"/>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2000" b="1" i="0" u="none" dirty="0">
                <a:solidFill>
                  <a:schemeClr val="dk1"/>
                </a:solidFill>
                <a:latin typeface="Arial"/>
                <a:ea typeface="Arial"/>
                <a:cs typeface="Arial"/>
                <a:sym typeface="Arial"/>
              </a:rPr>
              <a:t>Colombian reference growth curves for height, weight, body mass index and head circumference. </a:t>
            </a: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Paola Duran 1,*, Andrea Merker2,*, German Briceno3, Eugenia Colon2, Dionne Line4, Veronica Abad5, Kenny Del Toro6, Silvia Chahın1, Audrey Mary Matallana7, Adriana Lema1, Mauricio Llano8, Jaime Cespedes4, Lars Hagenäs2</a:t>
            </a:r>
          </a:p>
          <a:p>
            <a:pPr marL="0" marR="0" lvl="0" indent="0" algn="l" rtl="0">
              <a:lnSpc>
                <a:spcPct val="100000"/>
              </a:lnSpc>
              <a:spcBef>
                <a:spcPts val="0"/>
              </a:spcBef>
              <a:spcAft>
                <a:spcPts val="0"/>
              </a:spcAft>
              <a:buClr>
                <a:schemeClr val="dk1"/>
              </a:buClr>
              <a:buFont typeface="Arial"/>
              <a:buNone/>
            </a:pPr>
            <a:endParaRPr sz="1400" b="0" i="0" u="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1.Pediatric Endocrinology Unit, </a:t>
            </a:r>
            <a:r>
              <a:rPr lang="en-US" sz="1400" b="0" i="0" u="none" dirty="0" err="1">
                <a:solidFill>
                  <a:schemeClr val="dk1"/>
                </a:solidFill>
                <a:latin typeface="Arial"/>
                <a:ea typeface="Arial"/>
                <a:cs typeface="Arial"/>
                <a:sym typeface="Arial"/>
              </a:rPr>
              <a:t>FundacionCardioinfantil</a:t>
            </a:r>
            <a:r>
              <a:rPr lang="en-US" sz="1400" b="0" i="0" u="none" dirty="0">
                <a:solidFill>
                  <a:schemeClr val="dk1"/>
                </a:solidFill>
                <a:latin typeface="Arial"/>
                <a:ea typeface="Arial"/>
                <a:cs typeface="Arial"/>
                <a:sym typeface="Arial"/>
              </a:rPr>
              <a:t>, </a:t>
            </a:r>
            <a:r>
              <a:rPr lang="en-US" sz="1400" b="0" i="0" u="none" dirty="0" err="1">
                <a:solidFill>
                  <a:schemeClr val="dk1"/>
                </a:solidFill>
                <a:latin typeface="Arial"/>
                <a:ea typeface="Arial"/>
                <a:cs typeface="Arial"/>
                <a:sym typeface="Arial"/>
              </a:rPr>
              <a:t>Instituto</a:t>
            </a:r>
            <a:r>
              <a:rPr lang="en-US" sz="1400" b="0" i="0" u="none" dirty="0">
                <a:solidFill>
                  <a:schemeClr val="dk1"/>
                </a:solidFill>
                <a:latin typeface="Arial"/>
                <a:ea typeface="Arial"/>
                <a:cs typeface="Arial"/>
                <a:sym typeface="Arial"/>
              </a:rPr>
              <a:t> de </a:t>
            </a:r>
            <a:r>
              <a:rPr lang="en-US" sz="1400" b="0" i="0" u="none" dirty="0" err="1">
                <a:solidFill>
                  <a:schemeClr val="dk1"/>
                </a:solidFill>
                <a:latin typeface="Arial"/>
                <a:ea typeface="Arial"/>
                <a:cs typeface="Arial"/>
                <a:sym typeface="Arial"/>
              </a:rPr>
              <a:t>cardiologıa</a:t>
            </a:r>
            <a:r>
              <a:rPr lang="en-US" sz="1400" b="0" i="0" u="none" dirty="0">
                <a:solidFill>
                  <a:schemeClr val="dk1"/>
                </a:solidFill>
                <a:latin typeface="Arial"/>
                <a:ea typeface="Arial"/>
                <a:cs typeface="Arial"/>
                <a:sym typeface="Arial"/>
              </a:rPr>
              <a:t>, Bogota, Colombia</a:t>
            </a: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2.Department of Women’s and Children’s Health, </a:t>
            </a:r>
            <a:r>
              <a:rPr lang="en-US" sz="1400" b="0" i="0" u="none" dirty="0" err="1">
                <a:solidFill>
                  <a:schemeClr val="dk1"/>
                </a:solidFill>
                <a:latin typeface="Arial"/>
                <a:ea typeface="Arial"/>
                <a:cs typeface="Arial"/>
                <a:sym typeface="Arial"/>
              </a:rPr>
              <a:t>Karolinska</a:t>
            </a:r>
            <a:r>
              <a:rPr lang="en-US" sz="1400" b="0" i="0" u="none" dirty="0">
                <a:solidFill>
                  <a:schemeClr val="dk1"/>
                </a:solidFill>
                <a:latin typeface="Arial"/>
                <a:ea typeface="Arial"/>
                <a:cs typeface="Arial"/>
                <a:sym typeface="Arial"/>
              </a:rPr>
              <a:t> </a:t>
            </a:r>
            <a:r>
              <a:rPr lang="en-US" sz="1400" b="0" i="0" u="none" dirty="0" err="1">
                <a:solidFill>
                  <a:schemeClr val="dk1"/>
                </a:solidFill>
                <a:latin typeface="Arial"/>
                <a:ea typeface="Arial"/>
                <a:cs typeface="Arial"/>
                <a:sym typeface="Arial"/>
              </a:rPr>
              <a:t>Institutet</a:t>
            </a:r>
            <a:r>
              <a:rPr lang="en-US" sz="1400" b="0" i="0" u="none" dirty="0">
                <a:solidFill>
                  <a:schemeClr val="dk1"/>
                </a:solidFill>
                <a:latin typeface="Arial"/>
                <a:ea typeface="Arial"/>
                <a:cs typeface="Arial"/>
                <a:sym typeface="Arial"/>
              </a:rPr>
              <a:t>, Stockholm, Sweden</a:t>
            </a: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3.Research Department, </a:t>
            </a:r>
            <a:r>
              <a:rPr lang="en-US" sz="1400" b="0" i="0" u="none" dirty="0" err="1">
                <a:solidFill>
                  <a:schemeClr val="dk1"/>
                </a:solidFill>
                <a:latin typeface="Arial"/>
                <a:ea typeface="Arial"/>
                <a:cs typeface="Arial"/>
                <a:sym typeface="Arial"/>
              </a:rPr>
              <a:t>Fundacion</a:t>
            </a:r>
            <a:r>
              <a:rPr lang="en-US" sz="1400" b="0" i="0" u="none" dirty="0">
                <a:solidFill>
                  <a:schemeClr val="dk1"/>
                </a:solidFill>
                <a:latin typeface="Arial"/>
                <a:ea typeface="Arial"/>
                <a:cs typeface="Arial"/>
                <a:sym typeface="Arial"/>
              </a:rPr>
              <a:t> </a:t>
            </a:r>
            <a:r>
              <a:rPr lang="en-US" sz="1400" b="0" i="0" u="none" dirty="0" err="1">
                <a:solidFill>
                  <a:schemeClr val="dk1"/>
                </a:solidFill>
                <a:latin typeface="Arial"/>
                <a:ea typeface="Arial"/>
                <a:cs typeface="Arial"/>
                <a:sym typeface="Arial"/>
              </a:rPr>
              <a:t>Cardioinfantil</a:t>
            </a:r>
            <a:r>
              <a:rPr lang="en-US" sz="1400" b="0" i="0" u="none" dirty="0">
                <a:solidFill>
                  <a:schemeClr val="dk1"/>
                </a:solidFill>
                <a:latin typeface="Arial"/>
                <a:ea typeface="Arial"/>
                <a:cs typeface="Arial"/>
                <a:sym typeface="Arial"/>
              </a:rPr>
              <a:t>, </a:t>
            </a:r>
            <a:r>
              <a:rPr lang="en-US" sz="1400" b="0" i="0" u="none" dirty="0" err="1">
                <a:solidFill>
                  <a:schemeClr val="dk1"/>
                </a:solidFill>
                <a:latin typeface="Arial"/>
                <a:ea typeface="Arial"/>
                <a:cs typeface="Arial"/>
                <a:sym typeface="Arial"/>
              </a:rPr>
              <a:t>Instituto</a:t>
            </a:r>
            <a:r>
              <a:rPr lang="en-US" sz="1400" b="0" i="0" u="none" dirty="0">
                <a:solidFill>
                  <a:schemeClr val="dk1"/>
                </a:solidFill>
                <a:latin typeface="Arial"/>
                <a:ea typeface="Arial"/>
                <a:cs typeface="Arial"/>
                <a:sym typeface="Arial"/>
              </a:rPr>
              <a:t> de </a:t>
            </a:r>
            <a:r>
              <a:rPr lang="en-US" sz="1400" b="0" i="0" u="none" dirty="0" err="1">
                <a:solidFill>
                  <a:schemeClr val="dk1"/>
                </a:solidFill>
                <a:latin typeface="Arial"/>
                <a:ea typeface="Arial"/>
                <a:cs typeface="Arial"/>
                <a:sym typeface="Arial"/>
              </a:rPr>
              <a:t>cardiologıa</a:t>
            </a:r>
            <a:r>
              <a:rPr lang="en-US" sz="1400" b="0" i="0" u="none" dirty="0">
                <a:solidFill>
                  <a:schemeClr val="dk1"/>
                </a:solidFill>
                <a:latin typeface="Arial"/>
                <a:ea typeface="Arial"/>
                <a:cs typeface="Arial"/>
                <a:sym typeface="Arial"/>
              </a:rPr>
              <a:t>, Bogota, Colombia</a:t>
            </a: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4.Pediatric Department, </a:t>
            </a:r>
            <a:r>
              <a:rPr lang="en-US" sz="1400" b="0" i="0" u="none" dirty="0" err="1">
                <a:solidFill>
                  <a:schemeClr val="dk1"/>
                </a:solidFill>
                <a:latin typeface="Arial"/>
                <a:ea typeface="Arial"/>
                <a:cs typeface="Arial"/>
                <a:sym typeface="Arial"/>
              </a:rPr>
              <a:t>Fundacion</a:t>
            </a:r>
            <a:r>
              <a:rPr lang="en-US" sz="1400" b="0" i="0" u="none" dirty="0">
                <a:solidFill>
                  <a:schemeClr val="dk1"/>
                </a:solidFill>
                <a:latin typeface="Arial"/>
                <a:ea typeface="Arial"/>
                <a:cs typeface="Arial"/>
                <a:sym typeface="Arial"/>
              </a:rPr>
              <a:t> </a:t>
            </a:r>
            <a:r>
              <a:rPr lang="en-US" sz="1400" b="0" i="0" u="none" dirty="0" err="1">
                <a:solidFill>
                  <a:schemeClr val="dk1"/>
                </a:solidFill>
                <a:latin typeface="Arial"/>
                <a:ea typeface="Arial"/>
                <a:cs typeface="Arial"/>
                <a:sym typeface="Arial"/>
              </a:rPr>
              <a:t>Cardioinfantil</a:t>
            </a:r>
            <a:r>
              <a:rPr lang="en-US" sz="1400" b="0" i="0" u="none" dirty="0">
                <a:solidFill>
                  <a:schemeClr val="dk1"/>
                </a:solidFill>
                <a:latin typeface="Arial"/>
                <a:ea typeface="Arial"/>
                <a:cs typeface="Arial"/>
                <a:sym typeface="Arial"/>
              </a:rPr>
              <a:t>, </a:t>
            </a:r>
            <a:r>
              <a:rPr lang="en-US" sz="1400" b="0" i="0" u="none" dirty="0" err="1">
                <a:solidFill>
                  <a:schemeClr val="dk1"/>
                </a:solidFill>
                <a:latin typeface="Arial"/>
                <a:ea typeface="Arial"/>
                <a:cs typeface="Arial"/>
                <a:sym typeface="Arial"/>
              </a:rPr>
              <a:t>Instituto</a:t>
            </a:r>
            <a:r>
              <a:rPr lang="en-US" sz="1400" b="0" i="0" u="none" dirty="0">
                <a:solidFill>
                  <a:schemeClr val="dk1"/>
                </a:solidFill>
                <a:latin typeface="Arial"/>
                <a:ea typeface="Arial"/>
                <a:cs typeface="Arial"/>
                <a:sym typeface="Arial"/>
              </a:rPr>
              <a:t> de </a:t>
            </a:r>
            <a:r>
              <a:rPr lang="en-US" sz="1400" b="0" i="0" u="none" dirty="0" err="1">
                <a:solidFill>
                  <a:schemeClr val="dk1"/>
                </a:solidFill>
                <a:latin typeface="Arial"/>
                <a:ea typeface="Arial"/>
                <a:cs typeface="Arial"/>
                <a:sym typeface="Arial"/>
              </a:rPr>
              <a:t>cardiologıa</a:t>
            </a:r>
            <a:r>
              <a:rPr lang="en-US" sz="1400" b="0" i="0" u="none" dirty="0">
                <a:solidFill>
                  <a:schemeClr val="dk1"/>
                </a:solidFill>
                <a:latin typeface="Arial"/>
                <a:ea typeface="Arial"/>
                <a:cs typeface="Arial"/>
                <a:sym typeface="Arial"/>
              </a:rPr>
              <a:t>, Bogota, Colombia</a:t>
            </a: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5.Pediatric Endocrinology Unit, Hospital Pablo </a:t>
            </a:r>
            <a:r>
              <a:rPr lang="en-US" sz="1400" b="0" i="0" u="none" dirty="0" err="1">
                <a:solidFill>
                  <a:schemeClr val="dk1"/>
                </a:solidFill>
                <a:latin typeface="Arial"/>
                <a:ea typeface="Arial"/>
                <a:cs typeface="Arial"/>
                <a:sym typeface="Arial"/>
              </a:rPr>
              <a:t>Tobon</a:t>
            </a:r>
            <a:r>
              <a:rPr lang="en-US" sz="1400" b="0" i="0" u="none" dirty="0">
                <a:solidFill>
                  <a:schemeClr val="dk1"/>
                </a:solidFill>
                <a:latin typeface="Arial"/>
                <a:ea typeface="Arial"/>
                <a:cs typeface="Arial"/>
                <a:sym typeface="Arial"/>
              </a:rPr>
              <a:t> Uribe, Medellın, Colombia</a:t>
            </a: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6.Pediatric Endocrinology Unit, </a:t>
            </a:r>
            <a:r>
              <a:rPr lang="en-US" sz="1400" b="0" i="0" u="none" dirty="0" err="1">
                <a:solidFill>
                  <a:schemeClr val="dk1"/>
                </a:solidFill>
                <a:latin typeface="Arial"/>
                <a:ea typeface="Arial"/>
                <a:cs typeface="Arial"/>
                <a:sym typeface="Arial"/>
              </a:rPr>
              <a:t>Unidad</a:t>
            </a:r>
            <a:r>
              <a:rPr lang="en-US" sz="1400" b="0" i="0" u="none" dirty="0">
                <a:solidFill>
                  <a:schemeClr val="dk1"/>
                </a:solidFill>
                <a:latin typeface="Arial"/>
                <a:ea typeface="Arial"/>
                <a:cs typeface="Arial"/>
                <a:sym typeface="Arial"/>
              </a:rPr>
              <a:t> </a:t>
            </a:r>
            <a:r>
              <a:rPr lang="en-US" sz="1400" b="0" i="0" u="none" dirty="0" err="1">
                <a:solidFill>
                  <a:schemeClr val="dk1"/>
                </a:solidFill>
                <a:latin typeface="Arial"/>
                <a:ea typeface="Arial"/>
                <a:cs typeface="Arial"/>
                <a:sym typeface="Arial"/>
              </a:rPr>
              <a:t>Medica</a:t>
            </a:r>
            <a:r>
              <a:rPr lang="en-US" sz="1400" b="0" i="0" u="none" dirty="0">
                <a:solidFill>
                  <a:schemeClr val="dk1"/>
                </a:solidFill>
                <a:latin typeface="Arial"/>
                <a:ea typeface="Arial"/>
                <a:cs typeface="Arial"/>
                <a:sym typeface="Arial"/>
              </a:rPr>
              <a:t> Villa Country, Barranquilla, Colombia</a:t>
            </a: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7.Pediatric Endocrinology Unit, Universidad del Valle, Cali, Colombia</a:t>
            </a: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8.Pediatric Endocrinology Unit, Universidad del Bosque, Bogota, Colombia</a:t>
            </a:r>
          </a:p>
          <a:p>
            <a:pPr marL="0" marR="0" lvl="0" indent="0" algn="l" rtl="0">
              <a:lnSpc>
                <a:spcPct val="100000"/>
              </a:lnSpc>
              <a:spcBef>
                <a:spcPts val="0"/>
              </a:spcBef>
              <a:spcAft>
                <a:spcPts val="0"/>
              </a:spcAft>
              <a:buClr>
                <a:schemeClr val="dk1"/>
              </a:buClr>
              <a:buSzPct val="25000"/>
              <a:buFont typeface="Arial"/>
              <a:buNone/>
            </a:pPr>
            <a:endParaRPr lang="en-US" sz="1400" b="0" i="0" u="none" dirty="0">
              <a:solidFill>
                <a:schemeClr val="dk1"/>
              </a:solidFill>
              <a:latin typeface="Arial"/>
              <a:ea typeface="Arial"/>
              <a:cs typeface="Arial"/>
              <a:sym typeface="Arial"/>
            </a:endParaRPr>
          </a:p>
          <a:p>
            <a:pPr lvl="0">
              <a:buClr>
                <a:schemeClr val="dk1"/>
              </a:buClr>
            </a:pPr>
            <a:r>
              <a:rPr lang="it-IT" u="sng" dirty="0"/>
              <a:t>Acta </a:t>
            </a:r>
            <a:r>
              <a:rPr lang="it-IT" u="sng" dirty="0" err="1"/>
              <a:t>Paediatr</a:t>
            </a:r>
            <a:r>
              <a:rPr lang="it-IT" u="sng" dirty="0"/>
              <a:t>. 2016 Mar;105(3):e116-25. </a:t>
            </a:r>
            <a:r>
              <a:rPr lang="it-IT" u="sng" dirty="0" err="1"/>
              <a:t>doi</a:t>
            </a:r>
            <a:r>
              <a:rPr lang="it-IT" u="sng" dirty="0"/>
              <a:t>: 10.1111/apa.13269. </a:t>
            </a:r>
            <a:r>
              <a:rPr lang="it-IT" u="sng" dirty="0" err="1"/>
              <a:t>Epub</a:t>
            </a:r>
            <a:r>
              <a:rPr lang="it-IT" u="sng" dirty="0"/>
              <a:t> 2015 </a:t>
            </a:r>
            <a:r>
              <a:rPr lang="it-IT" u="sng" dirty="0" err="1"/>
              <a:t>Dec</a:t>
            </a:r>
            <a:r>
              <a:rPr lang="it-IT" u="sng" dirty="0"/>
              <a:t> 27.</a:t>
            </a:r>
            <a:endParaRPr sz="1400" b="0" i="0" u="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endParaRPr lang="en-US" sz="1400" b="0" i="0" u="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25000"/>
              <a:buFont typeface="Arial"/>
              <a:buNone/>
            </a:pPr>
            <a:r>
              <a:rPr lang="en-US" sz="1400" b="0" i="0" u="none" dirty="0">
                <a:solidFill>
                  <a:schemeClr val="dk1"/>
                </a:solidFill>
                <a:latin typeface="Arial"/>
                <a:ea typeface="Arial"/>
                <a:cs typeface="Arial"/>
                <a:sym typeface="Arial"/>
              </a:rPr>
              <a:t>2015 Foundation </a:t>
            </a:r>
            <a:r>
              <a:rPr lang="en-US" sz="1400" b="0" i="0" u="none" dirty="0" err="1">
                <a:solidFill>
                  <a:schemeClr val="dk1"/>
                </a:solidFill>
                <a:latin typeface="Arial"/>
                <a:ea typeface="Arial"/>
                <a:cs typeface="Arial"/>
                <a:sym typeface="Arial"/>
              </a:rPr>
              <a:t>Acta</a:t>
            </a:r>
            <a:r>
              <a:rPr lang="en-US" sz="1400" b="0" i="0" u="none" dirty="0">
                <a:solidFill>
                  <a:schemeClr val="dk1"/>
                </a:solidFill>
                <a:latin typeface="Arial"/>
                <a:ea typeface="Arial"/>
                <a:cs typeface="Arial"/>
                <a:sym typeface="Arial"/>
              </a:rPr>
              <a:t> </a:t>
            </a:r>
            <a:r>
              <a:rPr lang="en-US" sz="1400" b="0" i="0" u="none" dirty="0" err="1">
                <a:solidFill>
                  <a:schemeClr val="dk1"/>
                </a:solidFill>
                <a:latin typeface="Arial"/>
                <a:ea typeface="Arial"/>
                <a:cs typeface="Arial"/>
                <a:sym typeface="Arial"/>
              </a:rPr>
              <a:t>Pædiatrica</a:t>
            </a:r>
            <a:r>
              <a:rPr lang="en-US" sz="1400" b="0" i="0" u="none" dirty="0">
                <a:solidFill>
                  <a:schemeClr val="dk1"/>
                </a:solidFill>
                <a:latin typeface="Arial"/>
                <a:ea typeface="Arial"/>
                <a:cs typeface="Arial"/>
                <a:sym typeface="Arial"/>
              </a:rPr>
              <a:t>. Published by John Wiley &amp; Sons Ltd 2016 105, pp. e116–e125</a:t>
            </a:r>
          </a:p>
          <a:p>
            <a:pPr marL="0" marR="0" lvl="0" indent="0" algn="l" rtl="0">
              <a:lnSpc>
                <a:spcPct val="100000"/>
              </a:lnSpc>
              <a:spcBef>
                <a:spcPts val="0"/>
              </a:spcBef>
              <a:spcAft>
                <a:spcPts val="0"/>
              </a:spcAft>
              <a:buClr>
                <a:schemeClr val="dk1"/>
              </a:buClr>
              <a:buSzPct val="25000"/>
              <a:buFont typeface="Arial"/>
              <a:buNone/>
            </a:pPr>
            <a:r>
              <a:rPr lang="en-US" sz="1400" b="0" i="0" u="none" dirty="0" err="1">
                <a:solidFill>
                  <a:schemeClr val="dk1"/>
                </a:solidFill>
                <a:latin typeface="Arial"/>
                <a:ea typeface="Arial"/>
                <a:cs typeface="Arial"/>
                <a:sym typeface="Arial"/>
              </a:rPr>
              <a:t>Acta</a:t>
            </a:r>
            <a:r>
              <a:rPr lang="en-US" sz="1400" b="0" i="0" u="none" dirty="0">
                <a:solidFill>
                  <a:schemeClr val="dk1"/>
                </a:solidFill>
                <a:latin typeface="Arial"/>
                <a:ea typeface="Arial"/>
                <a:cs typeface="Arial"/>
                <a:sym typeface="Arial"/>
              </a:rPr>
              <a:t> </a:t>
            </a:r>
            <a:r>
              <a:rPr lang="en-US" sz="1400" b="0" i="0" u="none" dirty="0" err="1">
                <a:solidFill>
                  <a:schemeClr val="dk1"/>
                </a:solidFill>
                <a:latin typeface="Arial"/>
                <a:ea typeface="Arial"/>
                <a:cs typeface="Arial"/>
                <a:sym typeface="Arial"/>
              </a:rPr>
              <a:t>Pædiatrica</a:t>
            </a:r>
            <a:r>
              <a:rPr lang="en-US" sz="1400" b="0" i="0" u="none" dirty="0">
                <a:solidFill>
                  <a:schemeClr val="dk1"/>
                </a:solidFill>
                <a:latin typeface="Arial"/>
                <a:ea typeface="Arial"/>
                <a:cs typeface="Arial"/>
                <a:sym typeface="Arial"/>
              </a:rPr>
              <a:t> ISSN 0803-5253</a:t>
            </a: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0" i="0" u="none" strike="noStrike" cap="none">
                <a:solidFill>
                  <a:schemeClr val="dk1"/>
                </a:solidFill>
                <a:latin typeface="Calibri"/>
                <a:ea typeface="Calibri"/>
                <a:cs typeface="Calibri"/>
                <a:sym typeface="Calibri"/>
              </a:rPr>
              <a:t>CURVAS PARA TALLA </a:t>
            </a:r>
            <a:br>
              <a:rPr lang="en-US" sz="4000" b="0" i="0" u="none" strike="noStrike" cap="none">
                <a:solidFill>
                  <a:schemeClr val="dk1"/>
                </a:solidFill>
                <a:latin typeface="Calibri"/>
                <a:ea typeface="Calibri"/>
                <a:cs typeface="Calibri"/>
                <a:sym typeface="Calibri"/>
              </a:rPr>
            </a:br>
            <a:r>
              <a:rPr lang="en-US" sz="4000" b="0" i="0" u="none" strike="noStrike" cap="none">
                <a:solidFill>
                  <a:schemeClr val="dk1"/>
                </a:solidFill>
                <a:latin typeface="Calibri"/>
                <a:ea typeface="Calibri"/>
                <a:cs typeface="Calibri"/>
                <a:sym typeface="Calibri"/>
              </a:rPr>
              <a:t>4-20 AÑOS</a:t>
            </a:r>
          </a:p>
        </p:txBody>
      </p:sp>
      <p:pic>
        <p:nvPicPr>
          <p:cNvPr id="2" name="Imagen 1" descr="talla edad .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65447"/>
            <a:ext cx="9144000" cy="3996267"/>
          </a:xfrm>
          <a:prstGeom prst="rect">
            <a:avLst/>
          </a:prstGeom>
        </p:spPr>
      </p:pic>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4 A 20 AÑOS</a:t>
            </a:r>
          </a:p>
        </p:txBody>
      </p:sp>
      <p:sp>
        <p:nvSpPr>
          <p:cNvPr id="262" name="Shape 262"/>
          <p:cNvSpPr txBox="1">
            <a:spLocks noGrp="1"/>
          </p:cNvSpPr>
          <p:nvPr>
            <p:ph type="body" idx="1"/>
          </p:nvPr>
        </p:nvSpPr>
        <p:spPr>
          <a:xfrm>
            <a:off x="457200" y="1617662"/>
            <a:ext cx="8229600" cy="4525961"/>
          </a:xfrm>
          <a:prstGeom prst="rect">
            <a:avLst/>
          </a:prstGeom>
          <a:noFill/>
          <a:ln>
            <a:noFill/>
          </a:ln>
        </p:spPr>
        <p:txBody>
          <a:bodyPr lIns="91425" tIns="45700" rIns="91425" bIns="45700" anchor="t" anchorCtr="0">
            <a:noAutofit/>
          </a:bodyPr>
          <a:lstStyle/>
          <a:p>
            <a:pPr marL="342900" marR="0" lvl="0" indent="-342900" algn="just"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Las curvas se encuentran en </a:t>
            </a:r>
            <a:r>
              <a:rPr lang="en-US" sz="3200" b="0" i="0" u="none" strike="noStrike" cap="none">
                <a:solidFill>
                  <a:srgbClr val="C00000"/>
                </a:solidFill>
                <a:latin typeface="Calibri"/>
                <a:ea typeface="Calibri"/>
                <a:cs typeface="Calibri"/>
                <a:sym typeface="Calibri"/>
              </a:rPr>
              <a:t>desviaciones estándar.</a:t>
            </a:r>
          </a:p>
          <a:p>
            <a:pPr marL="342900" marR="0" lvl="0" indent="-342900" algn="just" rtl="0">
              <a:lnSpc>
                <a:spcPct val="100000"/>
              </a:lnSpc>
              <a:spcBef>
                <a:spcPts val="640"/>
              </a:spcBef>
              <a:spcAft>
                <a:spcPts val="0"/>
              </a:spcAft>
              <a:buClr>
                <a:schemeClr val="dk1"/>
              </a:buClr>
              <a:buSzPct val="100000"/>
              <a:buFont typeface="Arial"/>
              <a:buNone/>
            </a:pPr>
            <a:endParaRPr sz="3200" b="0" i="0" u="none" strike="noStrike" cap="none">
              <a:solidFill>
                <a:schemeClr val="dk1"/>
              </a:solidFill>
              <a:latin typeface="Calibri"/>
              <a:ea typeface="Calibri"/>
              <a:cs typeface="Calibri"/>
              <a:sym typeface="Calibri"/>
            </a:endParaRPr>
          </a:p>
          <a:p>
            <a:pPr marL="342900" marR="0" lvl="0" indent="-342900" algn="just" rtl="0">
              <a:lnSpc>
                <a:spcPct val="100000"/>
              </a:lnSpc>
              <a:spcBef>
                <a:spcPts val="64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Al lado de cada </a:t>
            </a:r>
            <a:r>
              <a:rPr lang="en-US" sz="3200" b="0" i="0" u="none" strike="noStrike" cap="none">
                <a:solidFill>
                  <a:srgbClr val="C00000"/>
                </a:solidFill>
                <a:latin typeface="Calibri"/>
                <a:ea typeface="Calibri"/>
                <a:cs typeface="Calibri"/>
                <a:sym typeface="Calibri"/>
              </a:rPr>
              <a:t>desviación estándar</a:t>
            </a:r>
            <a:r>
              <a:rPr lang="en-US" sz="3200" b="0" i="0" u="none" strike="noStrike" cap="none">
                <a:solidFill>
                  <a:schemeClr val="dk1"/>
                </a:solidFill>
                <a:latin typeface="Calibri"/>
                <a:ea typeface="Calibri"/>
                <a:cs typeface="Calibri"/>
                <a:sym typeface="Calibri"/>
              </a:rPr>
              <a:t> se encuentra entre paréntesis su </a:t>
            </a:r>
            <a:r>
              <a:rPr lang="en-US" sz="3200" b="0" i="0" u="none" strike="noStrike" cap="none">
                <a:solidFill>
                  <a:srgbClr val="C00000"/>
                </a:solidFill>
                <a:latin typeface="Calibri"/>
                <a:ea typeface="Calibri"/>
                <a:cs typeface="Calibri"/>
                <a:sym typeface="Calibri"/>
              </a:rPr>
              <a:t>percentil</a:t>
            </a:r>
            <a:r>
              <a:rPr lang="en-US" sz="3200" b="0" i="0" u="none" strike="noStrike" cap="none">
                <a:solidFill>
                  <a:schemeClr val="dk1"/>
                </a:solidFill>
                <a:latin typeface="Calibri"/>
                <a:ea typeface="Calibri"/>
                <a:cs typeface="Calibri"/>
                <a:sym typeface="Calibri"/>
              </a:rPr>
              <a:t> correspondiente.</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pic>
        <p:nvPicPr>
          <p:cNvPr id="267" name="Shape 267"/>
          <p:cNvPicPr preferRelativeResize="0"/>
          <p:nvPr/>
        </p:nvPicPr>
        <p:blipFill rotWithShape="1">
          <a:blip r:embed="rId3">
            <a:alphaModFix/>
          </a:blip>
          <a:srcRect/>
          <a:stretch/>
        </p:blipFill>
        <p:spPr>
          <a:xfrm>
            <a:off x="166686" y="1412875"/>
            <a:ext cx="8810625" cy="4032249"/>
          </a:xfrm>
          <a:prstGeom prst="rect">
            <a:avLst/>
          </a:prstGeom>
          <a:noFill/>
          <a:ln>
            <a:noFill/>
          </a:ln>
        </p:spPr>
      </p:pic>
      <p:sp>
        <p:nvSpPr>
          <p:cNvPr id="268" name="Shape 268"/>
          <p:cNvSpPr txBox="1"/>
          <p:nvPr/>
        </p:nvSpPr>
        <p:spPr>
          <a:xfrm>
            <a:off x="5651500" y="1196975"/>
            <a:ext cx="684211"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a:solidFill>
                  <a:schemeClr val="dk1"/>
                </a:solidFill>
                <a:latin typeface="Arial"/>
                <a:ea typeface="Arial"/>
                <a:cs typeface="Arial"/>
                <a:sym typeface="Arial"/>
              </a:rPr>
              <a:t>Pc 84</a:t>
            </a:r>
          </a:p>
        </p:txBody>
      </p:sp>
      <p:sp>
        <p:nvSpPr>
          <p:cNvPr id="269" name="Shape 269"/>
          <p:cNvSpPr txBox="1"/>
          <p:nvPr/>
        </p:nvSpPr>
        <p:spPr>
          <a:xfrm>
            <a:off x="2843211" y="1196975"/>
            <a:ext cx="684211"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a:solidFill>
                  <a:schemeClr val="dk1"/>
                </a:solidFill>
                <a:latin typeface="Arial"/>
                <a:ea typeface="Arial"/>
                <a:cs typeface="Arial"/>
                <a:sym typeface="Arial"/>
              </a:rPr>
              <a:t>Pc 16</a:t>
            </a:r>
          </a:p>
        </p:txBody>
      </p:sp>
      <p:sp>
        <p:nvSpPr>
          <p:cNvPr id="270" name="Shape 270"/>
          <p:cNvSpPr txBox="1"/>
          <p:nvPr/>
        </p:nvSpPr>
        <p:spPr>
          <a:xfrm>
            <a:off x="1403350" y="1196975"/>
            <a:ext cx="741361"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a:solidFill>
                  <a:schemeClr val="dk1"/>
                </a:solidFill>
                <a:latin typeface="Arial"/>
                <a:ea typeface="Arial"/>
                <a:cs typeface="Arial"/>
                <a:sym typeface="Arial"/>
              </a:rPr>
              <a:t>Pc 2.3</a:t>
            </a:r>
          </a:p>
        </p:txBody>
      </p:sp>
      <p:sp>
        <p:nvSpPr>
          <p:cNvPr id="271" name="Shape 271"/>
          <p:cNvSpPr txBox="1"/>
          <p:nvPr/>
        </p:nvSpPr>
        <p:spPr>
          <a:xfrm>
            <a:off x="7019925" y="1196975"/>
            <a:ext cx="858836"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a:solidFill>
                  <a:schemeClr val="dk1"/>
                </a:solidFill>
                <a:latin typeface="Arial"/>
                <a:ea typeface="Arial"/>
                <a:cs typeface="Arial"/>
                <a:sym typeface="Arial"/>
              </a:rPr>
              <a:t>Pc 97.7</a:t>
            </a:r>
          </a:p>
        </p:txBody>
      </p:sp>
      <p:sp>
        <p:nvSpPr>
          <p:cNvPr id="272" name="Shape 272"/>
          <p:cNvSpPr txBox="1"/>
          <p:nvPr/>
        </p:nvSpPr>
        <p:spPr>
          <a:xfrm>
            <a:off x="34925" y="1196975"/>
            <a:ext cx="741361"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a:solidFill>
                  <a:schemeClr val="dk1"/>
                </a:solidFill>
                <a:latin typeface="Arial"/>
                <a:ea typeface="Arial"/>
                <a:cs typeface="Arial"/>
                <a:sym typeface="Arial"/>
              </a:rPr>
              <a:t>Pc 0.2</a:t>
            </a:r>
          </a:p>
        </p:txBody>
      </p:sp>
      <p:sp>
        <p:nvSpPr>
          <p:cNvPr id="273" name="Shape 273"/>
          <p:cNvSpPr txBox="1"/>
          <p:nvPr/>
        </p:nvSpPr>
        <p:spPr>
          <a:xfrm>
            <a:off x="8250236" y="1196975"/>
            <a:ext cx="858836"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a:solidFill>
                  <a:schemeClr val="dk1"/>
                </a:solidFill>
                <a:latin typeface="Arial"/>
                <a:ea typeface="Arial"/>
                <a:cs typeface="Arial"/>
                <a:sym typeface="Arial"/>
              </a:rPr>
              <a:t>Pc 99.8</a:t>
            </a:r>
          </a:p>
        </p:txBody>
      </p:sp>
      <p:sp>
        <p:nvSpPr>
          <p:cNvPr id="274" name="Shape 274"/>
          <p:cNvSpPr txBox="1"/>
          <p:nvPr/>
        </p:nvSpPr>
        <p:spPr>
          <a:xfrm>
            <a:off x="4248150" y="1196975"/>
            <a:ext cx="684211"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a:solidFill>
                  <a:schemeClr val="dk1"/>
                </a:solidFill>
                <a:latin typeface="Arial"/>
                <a:ea typeface="Arial"/>
                <a:cs typeface="Arial"/>
                <a:sym typeface="Arial"/>
              </a:rPr>
              <a:t>Pc 50</a:t>
            </a:r>
          </a:p>
        </p:txBody>
      </p:sp>
      <p:sp>
        <p:nvSpPr>
          <p:cNvPr id="275" name="Shape 275"/>
          <p:cNvSpPr txBox="1"/>
          <p:nvPr/>
        </p:nvSpPr>
        <p:spPr>
          <a:xfrm>
            <a:off x="500062" y="6072187"/>
            <a:ext cx="8259761"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800" b="0" i="0" u="none">
                <a:solidFill>
                  <a:schemeClr val="dk1"/>
                </a:solidFill>
                <a:latin typeface="Arial"/>
                <a:ea typeface="Arial"/>
                <a:cs typeface="Arial"/>
                <a:sym typeface="Arial"/>
              </a:rPr>
              <a:t>CORRESPONDENCIA DE PERCENTILES CON DESVIACIONES ESTANDAR</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Shape 280"/>
          <p:cNvPicPr preferRelativeResize="0"/>
          <p:nvPr/>
        </p:nvPicPr>
        <p:blipFill rotWithShape="1">
          <a:blip r:embed="rId3">
            <a:alphaModFix/>
          </a:blip>
          <a:srcRect l="4353" t="12034" r="28145" b="9343"/>
          <a:stretch/>
        </p:blipFill>
        <p:spPr>
          <a:xfrm>
            <a:off x="371475" y="188911"/>
            <a:ext cx="8505824" cy="6192837"/>
          </a:xfrm>
          <a:prstGeom prst="rect">
            <a:avLst/>
          </a:prstGeom>
          <a:noFill/>
          <a:ln>
            <a:noFill/>
          </a:ln>
        </p:spPr>
      </p:pic>
      <p:cxnSp>
        <p:nvCxnSpPr>
          <p:cNvPr id="281" name="Shape 281"/>
          <p:cNvCxnSpPr/>
          <p:nvPr/>
        </p:nvCxnSpPr>
        <p:spPr>
          <a:xfrm>
            <a:off x="395287" y="981075"/>
            <a:ext cx="1800225" cy="0"/>
          </a:xfrm>
          <a:prstGeom prst="straightConnector1">
            <a:avLst/>
          </a:prstGeom>
          <a:noFill/>
          <a:ln w="28575" cap="flat" cmpd="sng">
            <a:solidFill>
              <a:srgbClr val="FF0000"/>
            </a:solidFill>
            <a:prstDash val="solid"/>
            <a:miter/>
            <a:headEnd type="none" w="med" len="med"/>
            <a:tailEnd type="none" w="med" len="med"/>
          </a:ln>
        </p:spPr>
      </p:cxnSp>
      <p:cxnSp>
        <p:nvCxnSpPr>
          <p:cNvPr id="282" name="Shape 282"/>
          <p:cNvCxnSpPr/>
          <p:nvPr/>
        </p:nvCxnSpPr>
        <p:spPr>
          <a:xfrm>
            <a:off x="3925887" y="1700211"/>
            <a:ext cx="579436" cy="0"/>
          </a:xfrm>
          <a:prstGeom prst="straightConnector1">
            <a:avLst/>
          </a:prstGeom>
          <a:noFill/>
          <a:ln w="28575" cap="flat" cmpd="sng">
            <a:solidFill>
              <a:srgbClr val="FF0000"/>
            </a:solidFill>
            <a:prstDash val="solid"/>
            <a:miter/>
            <a:headEnd type="none" w="med" len="med"/>
            <a:tailEnd type="stealth" w="lg" len="lg"/>
          </a:ln>
        </p:spPr>
      </p:cxnSp>
      <p:cxnSp>
        <p:nvCxnSpPr>
          <p:cNvPr id="283" name="Shape 283"/>
          <p:cNvCxnSpPr/>
          <p:nvPr/>
        </p:nvCxnSpPr>
        <p:spPr>
          <a:xfrm>
            <a:off x="4065587" y="4076700"/>
            <a:ext cx="577850" cy="0"/>
          </a:xfrm>
          <a:prstGeom prst="straightConnector1">
            <a:avLst/>
          </a:prstGeom>
          <a:noFill/>
          <a:ln w="28575" cap="flat" cmpd="sng">
            <a:solidFill>
              <a:srgbClr val="FF0000"/>
            </a:solidFill>
            <a:prstDash val="solid"/>
            <a:miter/>
            <a:headEnd type="none" w="med" len="med"/>
            <a:tailEnd type="stealth" w="lg" len="lg"/>
          </a:ln>
        </p:spPr>
      </p:cxnSp>
      <p:sp>
        <p:nvSpPr>
          <p:cNvPr id="284" name="Shape 284"/>
          <p:cNvSpPr/>
          <p:nvPr/>
        </p:nvSpPr>
        <p:spPr>
          <a:xfrm>
            <a:off x="7380286" y="188911"/>
            <a:ext cx="1377950" cy="792162"/>
          </a:xfrm>
          <a:prstGeom prst="ellipse">
            <a:avLst/>
          </a:prstGeom>
          <a:noFill/>
          <a:ln w="25400" cap="flat" cmpd="sng">
            <a:solidFill>
              <a:srgbClr val="FF0000"/>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pic>
        <p:nvPicPr>
          <p:cNvPr id="285" name="Shape 285"/>
          <p:cNvPicPr preferRelativeResize="0"/>
          <p:nvPr/>
        </p:nvPicPr>
        <p:blipFill rotWithShape="1">
          <a:blip r:embed="rId4">
            <a:alphaModFix/>
          </a:blip>
          <a:srcRect l="69439" t="45516" r="14265" b="16826"/>
          <a:stretch/>
        </p:blipFill>
        <p:spPr>
          <a:xfrm>
            <a:off x="3132136" y="1412875"/>
            <a:ext cx="3282950" cy="4741861"/>
          </a:xfrm>
          <a:prstGeom prst="rect">
            <a:avLst/>
          </a:prstGeom>
          <a:noFill/>
          <a:ln>
            <a:noFill/>
          </a:ln>
        </p:spPr>
      </p:pic>
      <p:sp>
        <p:nvSpPr>
          <p:cNvPr id="286" name="Shape 286"/>
          <p:cNvSpPr txBox="1"/>
          <p:nvPr/>
        </p:nvSpPr>
        <p:spPr>
          <a:xfrm>
            <a:off x="7164386" y="1412875"/>
            <a:ext cx="1223961" cy="1439862"/>
          </a:xfrm>
          <a:prstGeom prst="rect">
            <a:avLst/>
          </a:prstGeom>
          <a:noFill/>
          <a:ln w="25400" cap="flat" cmpd="sng">
            <a:solidFill>
              <a:srgbClr val="FF0000"/>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Shape 291"/>
          <p:cNvSpPr txBox="1">
            <a:spLocks noGrp="1"/>
          </p:cNvSpPr>
          <p:nvPr>
            <p:ph type="title"/>
          </p:nvPr>
        </p:nvSpPr>
        <p:spPr>
          <a:xfrm>
            <a:off x="457200" y="35718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PERCENTILES Y DE</a:t>
            </a:r>
          </a:p>
        </p:txBody>
      </p:sp>
      <p:pic>
        <p:nvPicPr>
          <p:cNvPr id="292" name="Shape 292"/>
          <p:cNvPicPr preferRelativeResize="0">
            <a:picLocks noGrp="1"/>
          </p:cNvPicPr>
          <p:nvPr>
            <p:ph type="body" idx="1"/>
          </p:nvPr>
        </p:nvPicPr>
        <p:blipFill rotWithShape="1">
          <a:blip r:embed="rId3">
            <a:alphaModFix/>
          </a:blip>
          <a:srcRect/>
          <a:stretch/>
        </p:blipFill>
        <p:spPr>
          <a:xfrm>
            <a:off x="3370262" y="1600200"/>
            <a:ext cx="2403474" cy="4525961"/>
          </a:xfrm>
          <a:prstGeom prst="rect">
            <a:avLst/>
          </a:prstGeom>
          <a:noFill/>
          <a:ln w="28575" cap="flat" cmpd="sng">
            <a:solidFill>
              <a:schemeClr val="accent2"/>
            </a:solidFill>
            <a:prstDash val="solid"/>
            <a:round/>
            <a:headEnd type="none" w="med" len="med"/>
            <a:tailEnd type="none" w="med" len="med"/>
          </a:ln>
        </p:spPr>
      </p:pic>
      <p:cxnSp>
        <p:nvCxnSpPr>
          <p:cNvPr id="293" name="Shape 293"/>
          <p:cNvCxnSpPr/>
          <p:nvPr/>
        </p:nvCxnSpPr>
        <p:spPr>
          <a:xfrm>
            <a:off x="5773737" y="3429000"/>
            <a:ext cx="869949" cy="1587"/>
          </a:xfrm>
          <a:prstGeom prst="straightConnector1">
            <a:avLst/>
          </a:prstGeom>
          <a:noFill/>
          <a:ln w="25400" cap="flat" cmpd="sng">
            <a:solidFill>
              <a:schemeClr val="accent2"/>
            </a:solidFill>
            <a:prstDash val="solid"/>
            <a:miter/>
            <a:headEnd type="stealth" w="lg" len="lg"/>
            <a:tailEnd type="stealth" w="lg" len="lg"/>
          </a:ln>
        </p:spPr>
      </p:cxnSp>
      <p:sp>
        <p:nvSpPr>
          <p:cNvPr id="294" name="Shape 294"/>
          <p:cNvSpPr txBox="1"/>
          <p:nvPr/>
        </p:nvSpPr>
        <p:spPr>
          <a:xfrm>
            <a:off x="6643686" y="3059111"/>
            <a:ext cx="2662236" cy="6461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Aparece la DE con su</a:t>
            </a:r>
          </a:p>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Percentil correspondiente.</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Shape 29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4 A 20 AÑOS</a:t>
            </a:r>
          </a:p>
        </p:txBody>
      </p:sp>
      <p:sp>
        <p:nvSpPr>
          <p:cNvPr id="300" name="Shape 300"/>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just" rtl="0">
              <a:lnSpc>
                <a:spcPct val="80000"/>
              </a:lnSpc>
              <a:spcBef>
                <a:spcPts val="0"/>
              </a:spcBef>
              <a:spcAft>
                <a:spcPts val="0"/>
              </a:spcAft>
              <a:buClr>
                <a:schemeClr val="dk1"/>
              </a:buClr>
              <a:buSzPct val="100000"/>
              <a:buFont typeface="Arial"/>
              <a:buChar char="•"/>
            </a:pPr>
            <a:r>
              <a:rPr lang="en-US" sz="2200" b="0" i="0" u="none" strike="noStrike" cap="none">
                <a:solidFill>
                  <a:schemeClr val="dk1"/>
                </a:solidFill>
                <a:latin typeface="Calibri"/>
                <a:ea typeface="Calibri"/>
                <a:cs typeface="Calibri"/>
                <a:sym typeface="Calibri"/>
              </a:rPr>
              <a:t>En el </a:t>
            </a:r>
            <a:r>
              <a:rPr lang="en-US" sz="2200" b="0" i="0" u="none" strike="noStrike" cap="none">
                <a:solidFill>
                  <a:srgbClr val="C00000"/>
                </a:solidFill>
                <a:latin typeface="Calibri"/>
                <a:ea typeface="Calibri"/>
                <a:cs typeface="Calibri"/>
                <a:sym typeface="Calibri"/>
              </a:rPr>
              <a:t>nomograma </a:t>
            </a:r>
            <a:r>
              <a:rPr lang="en-US" sz="2200" b="0" i="0" u="none" strike="noStrike" cap="none">
                <a:solidFill>
                  <a:schemeClr val="dk1"/>
                </a:solidFill>
                <a:latin typeface="Calibri"/>
                <a:ea typeface="Calibri"/>
                <a:cs typeface="Calibri"/>
                <a:sym typeface="Calibri"/>
              </a:rPr>
              <a:t>en la </a:t>
            </a:r>
            <a:r>
              <a:rPr lang="en-US" sz="2200" b="0" i="0" u="none" strike="noStrike" cap="none">
                <a:solidFill>
                  <a:srgbClr val="C00000"/>
                </a:solidFill>
                <a:latin typeface="Calibri"/>
                <a:ea typeface="Calibri"/>
                <a:cs typeface="Calibri"/>
                <a:sym typeface="Calibri"/>
              </a:rPr>
              <a:t>columna del lado derecho </a:t>
            </a:r>
            <a:r>
              <a:rPr lang="en-US" sz="2200" b="0" i="0" u="none" strike="noStrike" cap="none">
                <a:solidFill>
                  <a:schemeClr val="dk1"/>
                </a:solidFill>
                <a:latin typeface="Calibri"/>
                <a:ea typeface="Calibri"/>
                <a:cs typeface="Calibri"/>
                <a:sym typeface="Calibri"/>
              </a:rPr>
              <a:t>escriba la talla de la </a:t>
            </a:r>
            <a:r>
              <a:rPr lang="en-US" sz="2200" b="0" i="0" u="none" strike="noStrike" cap="none">
                <a:solidFill>
                  <a:srgbClr val="C00000"/>
                </a:solidFill>
                <a:latin typeface="Calibri"/>
                <a:ea typeface="Calibri"/>
                <a:cs typeface="Calibri"/>
                <a:sym typeface="Calibri"/>
              </a:rPr>
              <a:t>madre</a:t>
            </a:r>
            <a:r>
              <a:rPr lang="en-US" sz="2200" b="0" i="0" u="none" strike="noStrike" cap="none">
                <a:solidFill>
                  <a:schemeClr val="dk1"/>
                </a:solidFill>
                <a:latin typeface="Calibri"/>
                <a:ea typeface="Calibri"/>
                <a:cs typeface="Calibri"/>
                <a:sym typeface="Calibri"/>
              </a:rPr>
              <a:t> y ubíquela con una cruz en la línea de medidas.</a:t>
            </a:r>
          </a:p>
          <a:p>
            <a:pPr marL="342900" marR="0" lvl="0" indent="-342900" algn="just" rtl="0">
              <a:lnSpc>
                <a:spcPct val="80000"/>
              </a:lnSpc>
              <a:spcBef>
                <a:spcPts val="440"/>
              </a:spcBef>
              <a:spcAft>
                <a:spcPts val="0"/>
              </a:spcAft>
              <a:buClr>
                <a:schemeClr val="dk1"/>
              </a:buClr>
              <a:buSzPct val="100000"/>
              <a:buFont typeface="Arial"/>
              <a:buNone/>
            </a:pPr>
            <a:endParaRPr sz="2200" b="0" i="0" u="none" strike="noStrike" cap="none">
              <a:solidFill>
                <a:schemeClr val="dk1"/>
              </a:solidFill>
              <a:latin typeface="Calibri"/>
              <a:ea typeface="Calibri"/>
              <a:cs typeface="Calibri"/>
              <a:sym typeface="Calibri"/>
            </a:endParaRPr>
          </a:p>
          <a:p>
            <a:pPr marL="342900" marR="0" lvl="0" indent="-342900" algn="just" rtl="0">
              <a:lnSpc>
                <a:spcPct val="80000"/>
              </a:lnSpc>
              <a:spcBef>
                <a:spcPts val="440"/>
              </a:spcBef>
              <a:spcAft>
                <a:spcPts val="0"/>
              </a:spcAft>
              <a:buClr>
                <a:schemeClr val="dk1"/>
              </a:buClr>
              <a:buSzPct val="100000"/>
              <a:buFont typeface="Arial"/>
              <a:buChar char="•"/>
            </a:pPr>
            <a:r>
              <a:rPr lang="en-US" sz="2200" b="0" i="0" u="none" strike="noStrike" cap="none">
                <a:solidFill>
                  <a:schemeClr val="dk1"/>
                </a:solidFill>
                <a:latin typeface="Calibri"/>
                <a:ea typeface="Calibri"/>
                <a:cs typeface="Calibri"/>
                <a:sym typeface="Calibri"/>
              </a:rPr>
              <a:t>En la columna del </a:t>
            </a:r>
            <a:r>
              <a:rPr lang="en-US" sz="2200" b="0" i="0" u="none" strike="noStrike" cap="none">
                <a:solidFill>
                  <a:srgbClr val="C00000"/>
                </a:solidFill>
                <a:latin typeface="Calibri"/>
                <a:ea typeface="Calibri"/>
                <a:cs typeface="Calibri"/>
                <a:sym typeface="Calibri"/>
              </a:rPr>
              <a:t>lado izquierdo</a:t>
            </a:r>
            <a:r>
              <a:rPr lang="en-US" sz="2200" b="0" i="0" u="none" strike="noStrike" cap="none">
                <a:solidFill>
                  <a:schemeClr val="dk1"/>
                </a:solidFill>
                <a:latin typeface="Calibri"/>
                <a:ea typeface="Calibri"/>
                <a:cs typeface="Calibri"/>
                <a:sym typeface="Calibri"/>
              </a:rPr>
              <a:t> escriba la talla del </a:t>
            </a:r>
            <a:r>
              <a:rPr lang="en-US" sz="2200" b="0" i="0" u="none" strike="noStrike" cap="none">
                <a:solidFill>
                  <a:srgbClr val="C00000"/>
                </a:solidFill>
                <a:latin typeface="Calibri"/>
                <a:ea typeface="Calibri"/>
                <a:cs typeface="Calibri"/>
                <a:sym typeface="Calibri"/>
              </a:rPr>
              <a:t>padre</a:t>
            </a:r>
            <a:r>
              <a:rPr lang="en-US" sz="2200" b="0" i="0" u="none" strike="noStrike" cap="none">
                <a:solidFill>
                  <a:schemeClr val="dk1"/>
                </a:solidFill>
                <a:latin typeface="Calibri"/>
                <a:ea typeface="Calibri"/>
                <a:cs typeface="Calibri"/>
                <a:sym typeface="Calibri"/>
              </a:rPr>
              <a:t> y ubíquela con una cruz en la línea de medidas.</a:t>
            </a:r>
          </a:p>
          <a:p>
            <a:pPr marL="342900" marR="0" lvl="0" indent="-342900" algn="just" rtl="0">
              <a:lnSpc>
                <a:spcPct val="80000"/>
              </a:lnSpc>
              <a:spcBef>
                <a:spcPts val="440"/>
              </a:spcBef>
              <a:spcAft>
                <a:spcPts val="0"/>
              </a:spcAft>
              <a:buClr>
                <a:schemeClr val="dk1"/>
              </a:buClr>
              <a:buSzPct val="100000"/>
              <a:buFont typeface="Arial"/>
              <a:buNone/>
            </a:pPr>
            <a:endParaRPr sz="2200" b="0" i="0" u="none" strike="noStrike" cap="none">
              <a:solidFill>
                <a:schemeClr val="dk1"/>
              </a:solidFill>
              <a:latin typeface="Calibri"/>
              <a:ea typeface="Calibri"/>
              <a:cs typeface="Calibri"/>
              <a:sym typeface="Calibri"/>
            </a:endParaRPr>
          </a:p>
          <a:p>
            <a:pPr marL="342900" marR="0" lvl="0" indent="-342900" algn="just" rtl="0">
              <a:lnSpc>
                <a:spcPct val="80000"/>
              </a:lnSpc>
              <a:spcBef>
                <a:spcPts val="440"/>
              </a:spcBef>
              <a:spcAft>
                <a:spcPts val="0"/>
              </a:spcAft>
              <a:buClr>
                <a:schemeClr val="dk1"/>
              </a:buClr>
              <a:buSzPct val="100000"/>
              <a:buFont typeface="Arial"/>
              <a:buChar char="•"/>
            </a:pPr>
            <a:r>
              <a:rPr lang="en-US" sz="2200" b="0" i="0" u="none" strike="noStrike" cap="none">
                <a:solidFill>
                  <a:schemeClr val="dk1"/>
                </a:solidFill>
                <a:latin typeface="Calibri"/>
                <a:ea typeface="Calibri"/>
                <a:cs typeface="Calibri"/>
                <a:sym typeface="Calibri"/>
              </a:rPr>
              <a:t>Trace una línea entre las dos cruces y ubique en el medio la </a:t>
            </a:r>
            <a:r>
              <a:rPr lang="en-US" sz="2200" b="0" i="0" u="none" strike="noStrike" cap="none">
                <a:solidFill>
                  <a:srgbClr val="C00000"/>
                </a:solidFill>
                <a:latin typeface="Calibri"/>
                <a:ea typeface="Calibri"/>
                <a:cs typeface="Calibri"/>
                <a:sym typeface="Calibri"/>
              </a:rPr>
              <a:t>desviación estándar </a:t>
            </a:r>
            <a:r>
              <a:rPr lang="en-US" sz="2200" b="0" i="0" u="none" strike="noStrike" cap="none">
                <a:solidFill>
                  <a:schemeClr val="dk1"/>
                </a:solidFill>
                <a:latin typeface="Calibri"/>
                <a:ea typeface="Calibri"/>
                <a:cs typeface="Calibri"/>
                <a:sym typeface="Calibri"/>
              </a:rPr>
              <a:t>que corresponde a la </a:t>
            </a:r>
            <a:r>
              <a:rPr lang="en-US" sz="2200" b="0" i="0" u="none" strike="noStrike" cap="none">
                <a:solidFill>
                  <a:srgbClr val="C00000"/>
                </a:solidFill>
                <a:latin typeface="Calibri"/>
                <a:ea typeface="Calibri"/>
                <a:cs typeface="Calibri"/>
                <a:sym typeface="Calibri"/>
              </a:rPr>
              <a:t>talla medio parental</a:t>
            </a:r>
            <a:r>
              <a:rPr lang="en-US" sz="2200" b="0" i="0" u="none" strike="noStrike" cap="none">
                <a:solidFill>
                  <a:schemeClr val="dk1"/>
                </a:solidFill>
                <a:latin typeface="Calibri"/>
                <a:ea typeface="Calibri"/>
                <a:cs typeface="Calibri"/>
                <a:sym typeface="Calibri"/>
              </a:rPr>
              <a:t>.</a:t>
            </a:r>
          </a:p>
          <a:p>
            <a:pPr marL="342900" marR="0" lvl="0" indent="-342900" algn="just" rtl="0">
              <a:lnSpc>
                <a:spcPct val="80000"/>
              </a:lnSpc>
              <a:spcBef>
                <a:spcPts val="440"/>
              </a:spcBef>
              <a:spcAft>
                <a:spcPts val="0"/>
              </a:spcAft>
              <a:buClr>
                <a:schemeClr val="dk1"/>
              </a:buClr>
              <a:buSzPct val="100000"/>
              <a:buFont typeface="Arial"/>
              <a:buNone/>
            </a:pPr>
            <a:endParaRPr sz="2200" b="0" i="0" u="none" strike="noStrike" cap="none">
              <a:solidFill>
                <a:schemeClr val="dk1"/>
              </a:solidFill>
              <a:latin typeface="Calibri"/>
              <a:ea typeface="Calibri"/>
              <a:cs typeface="Calibri"/>
              <a:sym typeface="Calibri"/>
            </a:endParaRPr>
          </a:p>
          <a:p>
            <a:pPr marL="342900" marR="0" lvl="0" indent="-342900" algn="just" rtl="0">
              <a:lnSpc>
                <a:spcPct val="80000"/>
              </a:lnSpc>
              <a:spcBef>
                <a:spcPts val="440"/>
              </a:spcBef>
              <a:spcAft>
                <a:spcPts val="0"/>
              </a:spcAft>
              <a:buClr>
                <a:schemeClr val="dk1"/>
              </a:buClr>
              <a:buSzPct val="100000"/>
              <a:buFont typeface="Arial"/>
              <a:buChar char="•"/>
            </a:pPr>
            <a:r>
              <a:rPr lang="en-US" sz="2200" b="0" i="0" u="none" strike="noStrike" cap="none">
                <a:solidFill>
                  <a:schemeClr val="dk1"/>
                </a:solidFill>
                <a:latin typeface="Calibri"/>
                <a:ea typeface="Calibri"/>
                <a:cs typeface="Calibri"/>
                <a:sym typeface="Calibri"/>
              </a:rPr>
              <a:t>Desde ese punto ubique el </a:t>
            </a:r>
            <a:r>
              <a:rPr lang="en-US" sz="2200" b="0" i="0" u="none" strike="noStrike" cap="none">
                <a:solidFill>
                  <a:srgbClr val="C00000"/>
                </a:solidFill>
                <a:latin typeface="Calibri"/>
                <a:ea typeface="Calibri"/>
                <a:cs typeface="Calibri"/>
                <a:sym typeface="Calibri"/>
              </a:rPr>
              <a:t>rango genético de +1 a -1 </a:t>
            </a:r>
            <a:r>
              <a:rPr lang="en-US" sz="2200" b="0" i="0" u="none" strike="noStrike" cap="none">
                <a:solidFill>
                  <a:schemeClr val="dk1"/>
                </a:solidFill>
                <a:latin typeface="Calibri"/>
                <a:ea typeface="Calibri"/>
                <a:cs typeface="Calibri"/>
                <a:sym typeface="Calibri"/>
              </a:rPr>
              <a:t>de con respecto al mismo.</a:t>
            </a:r>
          </a:p>
          <a:p>
            <a:pPr marL="342900" marR="0" lvl="0" indent="-342900" algn="just" rtl="0">
              <a:lnSpc>
                <a:spcPct val="80000"/>
              </a:lnSpc>
              <a:spcBef>
                <a:spcPts val="440"/>
              </a:spcBef>
              <a:spcAft>
                <a:spcPts val="0"/>
              </a:spcAft>
              <a:buClr>
                <a:schemeClr val="dk1"/>
              </a:buClr>
              <a:buSzPct val="100000"/>
              <a:buFont typeface="Arial"/>
              <a:buNone/>
            </a:pPr>
            <a:endParaRPr sz="2200" b="0" i="0" u="none" strike="noStrike" cap="none">
              <a:solidFill>
                <a:schemeClr val="dk1"/>
              </a:solidFill>
              <a:latin typeface="Calibri"/>
              <a:ea typeface="Calibri"/>
              <a:cs typeface="Calibri"/>
              <a:sym typeface="Calibri"/>
            </a:endParaRPr>
          </a:p>
          <a:p>
            <a:pPr marL="342900" marR="0" lvl="0" indent="-342900" algn="just" rtl="0">
              <a:lnSpc>
                <a:spcPct val="80000"/>
              </a:lnSpc>
              <a:spcBef>
                <a:spcPts val="440"/>
              </a:spcBef>
              <a:spcAft>
                <a:spcPts val="0"/>
              </a:spcAft>
              <a:buClr>
                <a:schemeClr val="dk1"/>
              </a:buClr>
              <a:buSzPct val="100000"/>
              <a:buFont typeface="Arial"/>
              <a:buChar char="•"/>
            </a:pPr>
            <a:r>
              <a:rPr lang="en-US" sz="2200" b="0" i="0" u="none" strike="noStrike" cap="none">
                <a:solidFill>
                  <a:schemeClr val="dk1"/>
                </a:solidFill>
                <a:latin typeface="Calibri"/>
                <a:ea typeface="Calibri"/>
                <a:cs typeface="Calibri"/>
                <a:sym typeface="Calibri"/>
              </a:rPr>
              <a:t>Este rango corresponde </a:t>
            </a:r>
            <a:r>
              <a:rPr lang="en-US" sz="2200" b="0" i="0" u="none" strike="noStrike" cap="none">
                <a:solidFill>
                  <a:srgbClr val="C00000"/>
                </a:solidFill>
                <a:latin typeface="Calibri"/>
                <a:ea typeface="Calibri"/>
                <a:cs typeface="Calibri"/>
                <a:sym typeface="Calibri"/>
              </a:rPr>
              <a:t>al carril genético </a:t>
            </a:r>
            <a:r>
              <a:rPr lang="en-US" sz="2200" b="0" i="0" u="none" strike="noStrike" cap="none">
                <a:solidFill>
                  <a:schemeClr val="dk1"/>
                </a:solidFill>
                <a:latin typeface="Calibri"/>
                <a:ea typeface="Calibri"/>
                <a:cs typeface="Calibri"/>
                <a:sym typeface="Calibri"/>
              </a:rPr>
              <a:t>del paciente.</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Shape 30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Nomograma - Niña</a:t>
            </a:r>
          </a:p>
        </p:txBody>
      </p:sp>
      <p:pic>
        <p:nvPicPr>
          <p:cNvPr id="306" name="Shape 306"/>
          <p:cNvPicPr preferRelativeResize="0">
            <a:picLocks noGrp="1"/>
          </p:cNvPicPr>
          <p:nvPr>
            <p:ph type="body" idx="1"/>
          </p:nvPr>
        </p:nvPicPr>
        <p:blipFill rotWithShape="1">
          <a:blip r:embed="rId3">
            <a:alphaModFix/>
          </a:blip>
          <a:srcRect/>
          <a:stretch/>
        </p:blipFill>
        <p:spPr>
          <a:xfrm>
            <a:off x="3625850" y="1600200"/>
            <a:ext cx="1892300" cy="4525961"/>
          </a:xfrm>
          <a:prstGeom prst="rect">
            <a:avLst/>
          </a:prstGeom>
          <a:noFill/>
          <a:ln w="28575" cap="flat" cmpd="sng">
            <a:solidFill>
              <a:schemeClr val="accent2"/>
            </a:solidFill>
            <a:prstDash val="solid"/>
            <a:round/>
            <a:headEnd type="none" w="med" len="med"/>
            <a:tailEnd type="none" w="med" len="med"/>
          </a:ln>
        </p:spPr>
      </p:pic>
      <p:sp>
        <p:nvSpPr>
          <p:cNvPr id="307" name="Shape 307"/>
          <p:cNvSpPr txBox="1"/>
          <p:nvPr/>
        </p:nvSpPr>
        <p:spPr>
          <a:xfrm>
            <a:off x="457200" y="2438400"/>
            <a:ext cx="1543049"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Madre 163 cm</a:t>
            </a:r>
          </a:p>
        </p:txBody>
      </p:sp>
      <p:sp>
        <p:nvSpPr>
          <p:cNvPr id="308" name="Shape 308"/>
          <p:cNvSpPr/>
          <p:nvPr/>
        </p:nvSpPr>
        <p:spPr>
          <a:xfrm>
            <a:off x="3810000" y="3810000"/>
            <a:ext cx="304799" cy="304799"/>
          </a:xfrm>
          <a:custGeom>
            <a:avLst/>
            <a:gdLst/>
            <a:ahLst/>
            <a:cxnLst/>
            <a:rect l="0" t="0" r="0" b="0"/>
            <a:pathLst>
              <a:path w="120000" h="120000" extrusionOk="0">
                <a:moveTo>
                  <a:pt x="24735" y="32907"/>
                </a:moveTo>
                <a:lnTo>
                  <a:pt x="32907" y="24735"/>
                </a:lnTo>
                <a:lnTo>
                  <a:pt x="60000" y="51827"/>
                </a:lnTo>
                <a:lnTo>
                  <a:pt x="87092" y="24735"/>
                </a:lnTo>
                <a:lnTo>
                  <a:pt x="95264" y="32907"/>
                </a:lnTo>
                <a:lnTo>
                  <a:pt x="68172" y="60000"/>
                </a:lnTo>
                <a:lnTo>
                  <a:pt x="95264" y="87092"/>
                </a:lnTo>
                <a:lnTo>
                  <a:pt x="87092" y="95264"/>
                </a:lnTo>
                <a:lnTo>
                  <a:pt x="60000" y="68172"/>
                </a:lnTo>
                <a:lnTo>
                  <a:pt x="32907" y="95264"/>
                </a:lnTo>
                <a:lnTo>
                  <a:pt x="24735" y="87092"/>
                </a:lnTo>
                <a:lnTo>
                  <a:pt x="51827" y="60000"/>
                </a:lnTo>
                <a:close/>
              </a:path>
            </a:pathLst>
          </a:custGeom>
          <a:solidFill>
            <a:srgbClr val="953735"/>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09" name="Shape 309"/>
          <p:cNvSpPr/>
          <p:nvPr/>
        </p:nvSpPr>
        <p:spPr>
          <a:xfrm>
            <a:off x="4800600" y="3581400"/>
            <a:ext cx="304799" cy="304799"/>
          </a:xfrm>
          <a:custGeom>
            <a:avLst/>
            <a:gdLst/>
            <a:ahLst/>
            <a:cxnLst/>
            <a:rect l="0" t="0" r="0" b="0"/>
            <a:pathLst>
              <a:path w="120000" h="120000" extrusionOk="0">
                <a:moveTo>
                  <a:pt x="24735" y="32907"/>
                </a:moveTo>
                <a:lnTo>
                  <a:pt x="32907" y="24735"/>
                </a:lnTo>
                <a:lnTo>
                  <a:pt x="60000" y="51827"/>
                </a:lnTo>
                <a:lnTo>
                  <a:pt x="87092" y="24735"/>
                </a:lnTo>
                <a:lnTo>
                  <a:pt x="95264" y="32907"/>
                </a:lnTo>
                <a:lnTo>
                  <a:pt x="68172" y="60000"/>
                </a:lnTo>
                <a:lnTo>
                  <a:pt x="95264" y="87092"/>
                </a:lnTo>
                <a:lnTo>
                  <a:pt x="87092" y="95264"/>
                </a:lnTo>
                <a:lnTo>
                  <a:pt x="60000" y="68172"/>
                </a:lnTo>
                <a:lnTo>
                  <a:pt x="32907" y="95264"/>
                </a:lnTo>
                <a:lnTo>
                  <a:pt x="24735" y="87092"/>
                </a:lnTo>
                <a:lnTo>
                  <a:pt x="51827" y="60000"/>
                </a:lnTo>
                <a:close/>
              </a:path>
            </a:pathLst>
          </a:custGeom>
          <a:solidFill>
            <a:srgbClr val="953735"/>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10" name="Shape 310"/>
          <p:cNvSpPr txBox="1"/>
          <p:nvPr/>
        </p:nvSpPr>
        <p:spPr>
          <a:xfrm>
            <a:off x="457200" y="2940050"/>
            <a:ext cx="1460500" cy="3682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Padre 180 cm</a:t>
            </a:r>
          </a:p>
        </p:txBody>
      </p:sp>
      <p:sp>
        <p:nvSpPr>
          <p:cNvPr id="311" name="Shape 311"/>
          <p:cNvSpPr txBox="1"/>
          <p:nvPr/>
        </p:nvSpPr>
        <p:spPr>
          <a:xfrm>
            <a:off x="457200" y="3810000"/>
            <a:ext cx="1017587"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TMP 165</a:t>
            </a:r>
          </a:p>
        </p:txBody>
      </p:sp>
      <p:cxnSp>
        <p:nvCxnSpPr>
          <p:cNvPr id="312" name="Shape 312"/>
          <p:cNvCxnSpPr/>
          <p:nvPr/>
        </p:nvCxnSpPr>
        <p:spPr>
          <a:xfrm rot="10800000" flipH="1">
            <a:off x="3962400" y="3733799"/>
            <a:ext cx="990599" cy="225425"/>
          </a:xfrm>
          <a:prstGeom prst="straightConnector1">
            <a:avLst/>
          </a:prstGeom>
          <a:noFill/>
          <a:ln w="25400" cap="flat" cmpd="sng">
            <a:solidFill>
              <a:schemeClr val="accent2"/>
            </a:solidFill>
            <a:prstDash val="solid"/>
            <a:miter/>
            <a:headEnd type="none" w="med" len="med"/>
            <a:tailEnd type="none" w="med" len="med"/>
          </a:ln>
        </p:spPr>
      </p:cxnSp>
      <p:sp>
        <p:nvSpPr>
          <p:cNvPr id="313" name="Shape 313"/>
          <p:cNvSpPr txBox="1"/>
          <p:nvPr/>
        </p:nvSpPr>
        <p:spPr>
          <a:xfrm>
            <a:off x="3810000" y="2068511"/>
            <a:ext cx="534987"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163</a:t>
            </a:r>
          </a:p>
        </p:txBody>
      </p:sp>
      <p:sp>
        <p:nvSpPr>
          <p:cNvPr id="314" name="Shape 314"/>
          <p:cNvSpPr txBox="1"/>
          <p:nvPr/>
        </p:nvSpPr>
        <p:spPr>
          <a:xfrm>
            <a:off x="4479925" y="2068511"/>
            <a:ext cx="534987"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180</a:t>
            </a:r>
          </a:p>
        </p:txBody>
      </p:sp>
      <p:sp>
        <p:nvSpPr>
          <p:cNvPr id="315" name="Shape 315"/>
          <p:cNvSpPr/>
          <p:nvPr/>
        </p:nvSpPr>
        <p:spPr>
          <a:xfrm>
            <a:off x="4038600" y="3502025"/>
            <a:ext cx="914400" cy="914400"/>
          </a:xfrm>
          <a:custGeom>
            <a:avLst/>
            <a:gdLst/>
            <a:ahLst/>
            <a:cxnLst/>
            <a:rect l="0" t="0" r="0" b="0"/>
            <a:pathLst>
              <a:path w="120000" h="120000" extrusionOk="0">
                <a:moveTo>
                  <a:pt x="0" y="60000"/>
                </a:moveTo>
                <a:lnTo>
                  <a:pt x="0" y="60000"/>
                </a:lnTo>
                <a:cubicBezTo>
                  <a:pt x="0" y="52120"/>
                  <a:pt x="1551" y="44318"/>
                  <a:pt x="4567" y="37038"/>
                </a:cubicBezTo>
                <a:cubicBezTo>
                  <a:pt x="7582" y="29759"/>
                  <a:pt x="12002" y="23144"/>
                  <a:pt x="17573" y="17573"/>
                </a:cubicBezTo>
                <a:cubicBezTo>
                  <a:pt x="23145" y="12002"/>
                  <a:pt x="29759" y="7582"/>
                  <a:pt x="37039" y="4567"/>
                </a:cubicBezTo>
                <a:cubicBezTo>
                  <a:pt x="44318" y="1552"/>
                  <a:pt x="52120" y="0"/>
                  <a:pt x="60000" y="0"/>
                </a:cubicBezTo>
                <a:lnTo>
                  <a:pt x="60000" y="0"/>
                </a:lnTo>
                <a:cubicBezTo>
                  <a:pt x="67879" y="0"/>
                  <a:pt x="75681" y="1552"/>
                  <a:pt x="82961" y="4567"/>
                </a:cubicBezTo>
                <a:cubicBezTo>
                  <a:pt x="90240" y="7582"/>
                  <a:pt x="96855" y="12002"/>
                  <a:pt x="102426" y="17573"/>
                </a:cubicBezTo>
                <a:cubicBezTo>
                  <a:pt x="107997" y="23145"/>
                  <a:pt x="112417" y="29759"/>
                  <a:pt x="115432" y="37039"/>
                </a:cubicBezTo>
                <a:cubicBezTo>
                  <a:pt x="118447" y="44318"/>
                  <a:pt x="120000" y="52121"/>
                  <a:pt x="119999" y="60000"/>
                </a:cubicBezTo>
                <a:lnTo>
                  <a:pt x="120000" y="60000"/>
                </a:lnTo>
                <a:cubicBezTo>
                  <a:pt x="120000" y="67879"/>
                  <a:pt x="118447" y="75681"/>
                  <a:pt x="115432" y="82961"/>
                </a:cubicBezTo>
                <a:cubicBezTo>
                  <a:pt x="112417" y="90240"/>
                  <a:pt x="107997" y="96855"/>
                  <a:pt x="102426" y="102426"/>
                </a:cubicBezTo>
                <a:cubicBezTo>
                  <a:pt x="96854" y="107998"/>
                  <a:pt x="90240" y="112417"/>
                  <a:pt x="82960" y="115432"/>
                </a:cubicBezTo>
                <a:cubicBezTo>
                  <a:pt x="75681" y="118448"/>
                  <a:pt x="67879" y="120000"/>
                  <a:pt x="60000" y="120000"/>
                </a:cubicBezTo>
                <a:lnTo>
                  <a:pt x="60000" y="120000"/>
                </a:lnTo>
                <a:cubicBezTo>
                  <a:pt x="52120" y="120000"/>
                  <a:pt x="44318" y="118448"/>
                  <a:pt x="37038" y="115432"/>
                </a:cubicBezTo>
                <a:cubicBezTo>
                  <a:pt x="29759" y="112417"/>
                  <a:pt x="23144" y="107997"/>
                  <a:pt x="17573" y="102426"/>
                </a:cubicBezTo>
                <a:cubicBezTo>
                  <a:pt x="12002" y="96855"/>
                  <a:pt x="7582" y="90240"/>
                  <a:pt x="4567" y="82961"/>
                </a:cubicBezTo>
                <a:cubicBezTo>
                  <a:pt x="1551" y="75681"/>
                  <a:pt x="0" y="67879"/>
                  <a:pt x="0" y="60000"/>
                </a:cubicBezTo>
                <a:close/>
                <a:moveTo>
                  <a:pt x="9972" y="60000"/>
                </a:moveTo>
                <a:lnTo>
                  <a:pt x="9972" y="60000"/>
                </a:lnTo>
                <a:cubicBezTo>
                  <a:pt x="9972" y="66569"/>
                  <a:pt x="11266" y="73075"/>
                  <a:pt x="13780" y="79144"/>
                </a:cubicBezTo>
                <a:cubicBezTo>
                  <a:pt x="16294" y="85214"/>
                  <a:pt x="19979" y="90729"/>
                  <a:pt x="24624" y="95375"/>
                </a:cubicBezTo>
                <a:cubicBezTo>
                  <a:pt x="29270" y="100020"/>
                  <a:pt x="34785" y="103705"/>
                  <a:pt x="40855" y="106219"/>
                </a:cubicBezTo>
                <a:cubicBezTo>
                  <a:pt x="46924" y="108733"/>
                  <a:pt x="53430" y="110027"/>
                  <a:pt x="60000" y="110027"/>
                </a:cubicBezTo>
                <a:lnTo>
                  <a:pt x="60000" y="110027"/>
                </a:lnTo>
                <a:cubicBezTo>
                  <a:pt x="66569" y="110027"/>
                  <a:pt x="73075" y="108733"/>
                  <a:pt x="79144" y="106219"/>
                </a:cubicBezTo>
                <a:cubicBezTo>
                  <a:pt x="85214" y="103705"/>
                  <a:pt x="90729" y="100020"/>
                  <a:pt x="95375" y="95375"/>
                </a:cubicBezTo>
                <a:cubicBezTo>
                  <a:pt x="100020" y="90729"/>
                  <a:pt x="103705" y="85214"/>
                  <a:pt x="106219" y="79144"/>
                </a:cubicBezTo>
                <a:cubicBezTo>
                  <a:pt x="108733" y="73075"/>
                  <a:pt x="110027" y="66569"/>
                  <a:pt x="110027" y="60000"/>
                </a:cubicBezTo>
                <a:lnTo>
                  <a:pt x="110027" y="60000"/>
                </a:lnTo>
                <a:cubicBezTo>
                  <a:pt x="110027" y="53430"/>
                  <a:pt x="108733" y="46924"/>
                  <a:pt x="106219" y="40855"/>
                </a:cubicBezTo>
                <a:cubicBezTo>
                  <a:pt x="103705" y="34785"/>
                  <a:pt x="100020" y="29270"/>
                  <a:pt x="95375" y="24624"/>
                </a:cubicBezTo>
                <a:cubicBezTo>
                  <a:pt x="90729" y="19979"/>
                  <a:pt x="85214" y="16294"/>
                  <a:pt x="79144" y="13780"/>
                </a:cubicBezTo>
                <a:cubicBezTo>
                  <a:pt x="73075" y="11266"/>
                  <a:pt x="66569" y="9972"/>
                  <a:pt x="60000" y="9972"/>
                </a:cubicBezTo>
                <a:lnTo>
                  <a:pt x="60000" y="9972"/>
                </a:lnTo>
                <a:cubicBezTo>
                  <a:pt x="53430" y="9972"/>
                  <a:pt x="46924" y="11266"/>
                  <a:pt x="40855" y="13780"/>
                </a:cubicBezTo>
                <a:cubicBezTo>
                  <a:pt x="34785" y="16294"/>
                  <a:pt x="29270" y="19979"/>
                  <a:pt x="24624" y="24624"/>
                </a:cubicBezTo>
                <a:cubicBezTo>
                  <a:pt x="19979" y="29270"/>
                  <a:pt x="16294" y="34785"/>
                  <a:pt x="13780" y="40855"/>
                </a:cubicBezTo>
                <a:cubicBezTo>
                  <a:pt x="11266" y="46924"/>
                  <a:pt x="9972" y="53430"/>
                  <a:pt x="9972" y="60000"/>
                </a:cubicBez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cxnSp>
        <p:nvCxnSpPr>
          <p:cNvPr id="316" name="Shape 316"/>
          <p:cNvCxnSpPr/>
          <p:nvPr/>
        </p:nvCxnSpPr>
        <p:spPr>
          <a:xfrm flipH="1">
            <a:off x="5105399" y="3308350"/>
            <a:ext cx="762000" cy="501650"/>
          </a:xfrm>
          <a:prstGeom prst="straightConnector1">
            <a:avLst/>
          </a:prstGeom>
          <a:noFill/>
          <a:ln w="25400" cap="flat" cmpd="sng">
            <a:solidFill>
              <a:schemeClr val="accent2"/>
            </a:solidFill>
            <a:prstDash val="solid"/>
            <a:miter/>
            <a:headEnd type="none" w="med" len="med"/>
            <a:tailEnd type="stealth" w="lg" len="lg"/>
          </a:ln>
        </p:spPr>
      </p:cxnSp>
      <p:sp>
        <p:nvSpPr>
          <p:cNvPr id="317" name="Shape 317"/>
          <p:cNvSpPr txBox="1"/>
          <p:nvPr/>
        </p:nvSpPr>
        <p:spPr>
          <a:xfrm>
            <a:off x="6172200" y="3124200"/>
            <a:ext cx="1527175"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ZonaGenética</a:t>
            </a:r>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endParaRPr sz="4400" b="0" i="0" u="none" strike="noStrike" cap="none">
              <a:solidFill>
                <a:schemeClr val="dk1"/>
              </a:solidFill>
              <a:latin typeface="Calibri"/>
              <a:ea typeface="Calibri"/>
              <a:cs typeface="Calibri"/>
              <a:sym typeface="Calibri"/>
            </a:endParaRPr>
          </a:p>
        </p:txBody>
      </p:sp>
      <p:sp>
        <p:nvSpPr>
          <p:cNvPr id="323" name="Shape 323"/>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El percentil 50 del nomograma corresponde al percentil 50 de la curva para poder ubicar el carril genético con facilidad.</a:t>
            </a:r>
          </a:p>
        </p:txBody>
      </p:sp>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pic>
        <p:nvPicPr>
          <p:cNvPr id="3" name="Imagen 2" descr="Nomograma.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947" y="568324"/>
            <a:ext cx="2766903" cy="3908250"/>
          </a:xfrm>
          <a:prstGeom prst="rect">
            <a:avLst/>
          </a:prstGeom>
        </p:spPr>
      </p:pic>
      <p:pic>
        <p:nvPicPr>
          <p:cNvPr id="2" name="Imagen 1" descr="CO H W 4-20y Boy.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288" y="0"/>
            <a:ext cx="4846211" cy="6858000"/>
          </a:xfrm>
          <a:prstGeom prst="rect">
            <a:avLst/>
          </a:prstGeom>
        </p:spPr>
      </p:pic>
      <p:sp>
        <p:nvSpPr>
          <p:cNvPr id="329" name="Shape 329"/>
          <p:cNvSpPr/>
          <p:nvPr/>
        </p:nvSpPr>
        <p:spPr>
          <a:xfrm>
            <a:off x="4716462" y="28575"/>
            <a:ext cx="935037" cy="477837"/>
          </a:xfrm>
          <a:prstGeom prst="ellipse">
            <a:avLst/>
          </a:prstGeom>
          <a:noFill/>
          <a:ln w="25400" cap="flat" cmpd="sng">
            <a:solidFill>
              <a:srgbClr val="00B0F0"/>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30" name="Shape 330"/>
          <p:cNvSpPr/>
          <p:nvPr/>
        </p:nvSpPr>
        <p:spPr>
          <a:xfrm>
            <a:off x="900112" y="309562"/>
            <a:ext cx="792162" cy="392112"/>
          </a:xfrm>
          <a:prstGeom prst="ellipse">
            <a:avLst/>
          </a:prstGeom>
          <a:noFill/>
          <a:ln w="25400" cap="flat" cmpd="sng">
            <a:solidFill>
              <a:srgbClr val="00B0F0"/>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31" name="Shape 331"/>
          <p:cNvSpPr txBox="1"/>
          <p:nvPr/>
        </p:nvSpPr>
        <p:spPr>
          <a:xfrm>
            <a:off x="-36511" y="2708275"/>
            <a:ext cx="950912"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600" b="0" i="0" u="none" dirty="0" err="1">
                <a:solidFill>
                  <a:schemeClr val="dk1"/>
                </a:solidFill>
                <a:latin typeface="Arial"/>
                <a:ea typeface="Arial"/>
                <a:cs typeface="Arial"/>
                <a:sym typeface="Arial"/>
              </a:rPr>
              <a:t>Estatura</a:t>
            </a:r>
            <a:endParaRPr lang="en-US" sz="1600" b="0" i="0" u="none" dirty="0">
              <a:solidFill>
                <a:schemeClr val="dk1"/>
              </a:solidFill>
              <a:latin typeface="Arial"/>
              <a:ea typeface="Arial"/>
              <a:cs typeface="Arial"/>
              <a:sym typeface="Arial"/>
            </a:endParaRPr>
          </a:p>
        </p:txBody>
      </p:sp>
      <p:sp>
        <p:nvSpPr>
          <p:cNvPr id="332" name="Shape 332"/>
          <p:cNvSpPr txBox="1"/>
          <p:nvPr/>
        </p:nvSpPr>
        <p:spPr>
          <a:xfrm>
            <a:off x="73025" y="5157787"/>
            <a:ext cx="827087" cy="3682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600" b="0" i="0" u="none" dirty="0">
                <a:solidFill>
                  <a:schemeClr val="dk1"/>
                </a:solidFill>
                <a:latin typeface="Arial"/>
                <a:ea typeface="Arial"/>
                <a:cs typeface="Arial"/>
                <a:sym typeface="Arial"/>
              </a:rPr>
              <a:t>Peso</a:t>
            </a:r>
          </a:p>
        </p:txBody>
      </p:sp>
      <p:cxnSp>
        <p:nvCxnSpPr>
          <p:cNvPr id="334" name="Shape 334"/>
          <p:cNvCxnSpPr/>
          <p:nvPr/>
        </p:nvCxnSpPr>
        <p:spPr>
          <a:xfrm>
            <a:off x="6372225" y="2565400"/>
            <a:ext cx="431799" cy="0"/>
          </a:xfrm>
          <a:prstGeom prst="straightConnector1">
            <a:avLst/>
          </a:prstGeom>
          <a:noFill/>
          <a:ln w="28575" cap="flat" cmpd="sng">
            <a:solidFill>
              <a:srgbClr val="FF0000"/>
            </a:solidFill>
            <a:prstDash val="solid"/>
            <a:miter/>
            <a:headEnd type="none" w="med" len="med"/>
            <a:tailEnd type="none" w="med" len="med"/>
          </a:ln>
        </p:spPr>
      </p:cxnSp>
      <p:cxnSp>
        <p:nvCxnSpPr>
          <p:cNvPr id="335" name="Shape 335"/>
          <p:cNvCxnSpPr/>
          <p:nvPr/>
        </p:nvCxnSpPr>
        <p:spPr>
          <a:xfrm>
            <a:off x="7451725" y="2565400"/>
            <a:ext cx="433386" cy="0"/>
          </a:xfrm>
          <a:prstGeom prst="straightConnector1">
            <a:avLst/>
          </a:prstGeom>
          <a:noFill/>
          <a:ln w="28575" cap="flat" cmpd="sng">
            <a:solidFill>
              <a:srgbClr val="FF0000"/>
            </a:solidFill>
            <a:prstDash val="solid"/>
            <a:miter/>
            <a:headEnd type="none" w="med" len="med"/>
            <a:tailEnd type="none" w="med" len="med"/>
          </a:ln>
        </p:spPr>
      </p:cxnSp>
      <p:sp>
        <p:nvSpPr>
          <p:cNvPr id="336" name="Shape 336"/>
          <p:cNvSpPr txBox="1"/>
          <p:nvPr/>
        </p:nvSpPr>
        <p:spPr>
          <a:xfrm>
            <a:off x="5872161" y="5157787"/>
            <a:ext cx="3105719" cy="523874"/>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C00000"/>
              </a:buClr>
              <a:buSzPct val="25000"/>
              <a:buFont typeface="Arial"/>
              <a:buNone/>
            </a:pPr>
            <a:r>
              <a:rPr lang="en-US" sz="2800" b="1" i="0" u="none" dirty="0">
                <a:solidFill>
                  <a:srgbClr val="C00000"/>
                </a:solidFill>
                <a:latin typeface="Arial"/>
                <a:ea typeface="Arial"/>
                <a:cs typeface="Arial"/>
                <a:sym typeface="Arial"/>
              </a:rPr>
              <a:t>4 – 20 </a:t>
            </a:r>
            <a:r>
              <a:rPr lang="en-US" sz="2800" b="1" i="0" u="none" dirty="0" err="1">
                <a:solidFill>
                  <a:srgbClr val="C00000"/>
                </a:solidFill>
                <a:latin typeface="Arial"/>
                <a:ea typeface="Arial"/>
                <a:cs typeface="Arial"/>
                <a:sym typeface="Arial"/>
              </a:rPr>
              <a:t>años</a:t>
            </a:r>
            <a:endParaRPr lang="en-US" sz="2800" b="1" i="0" u="none" dirty="0">
              <a:solidFill>
                <a:srgbClr val="C00000"/>
              </a:solidFill>
              <a:latin typeface="Arial"/>
              <a:ea typeface="Arial"/>
              <a:cs typeface="Arial"/>
              <a:sym typeface="Arial"/>
            </a:endParaRPr>
          </a:p>
        </p:txBody>
      </p:sp>
      <p:sp>
        <p:nvSpPr>
          <p:cNvPr id="337" name="Shape 337"/>
          <p:cNvSpPr/>
          <p:nvPr/>
        </p:nvSpPr>
        <p:spPr>
          <a:xfrm>
            <a:off x="3857625" y="1285875"/>
            <a:ext cx="2082800" cy="428625"/>
          </a:xfrm>
          <a:custGeom>
            <a:avLst/>
            <a:gdLst/>
            <a:ahLst/>
            <a:cxnLst/>
            <a:rect l="0" t="0" r="0" b="0"/>
            <a:pathLst>
              <a:path w="120000" h="120000" extrusionOk="0">
                <a:moveTo>
                  <a:pt x="0" y="60000"/>
                </a:moveTo>
                <a:lnTo>
                  <a:pt x="0" y="60000"/>
                </a:lnTo>
                <a:cubicBezTo>
                  <a:pt x="0" y="52120"/>
                  <a:pt x="1552" y="44318"/>
                  <a:pt x="4567" y="37039"/>
                </a:cubicBezTo>
                <a:cubicBezTo>
                  <a:pt x="7582" y="29759"/>
                  <a:pt x="12002" y="23144"/>
                  <a:pt x="17573" y="17573"/>
                </a:cubicBezTo>
                <a:cubicBezTo>
                  <a:pt x="23145" y="12002"/>
                  <a:pt x="29759" y="7582"/>
                  <a:pt x="37039" y="4567"/>
                </a:cubicBezTo>
                <a:cubicBezTo>
                  <a:pt x="44318" y="1552"/>
                  <a:pt x="52120" y="0"/>
                  <a:pt x="60000" y="0"/>
                </a:cubicBezTo>
                <a:lnTo>
                  <a:pt x="60000" y="0"/>
                </a:lnTo>
                <a:cubicBezTo>
                  <a:pt x="67879" y="0"/>
                  <a:pt x="75681" y="1552"/>
                  <a:pt x="82961" y="4567"/>
                </a:cubicBezTo>
                <a:cubicBezTo>
                  <a:pt x="90240" y="7582"/>
                  <a:pt x="96855" y="12002"/>
                  <a:pt x="102426" y="17573"/>
                </a:cubicBezTo>
                <a:cubicBezTo>
                  <a:pt x="107997" y="23145"/>
                  <a:pt x="112417" y="29760"/>
                  <a:pt x="115432" y="37039"/>
                </a:cubicBezTo>
                <a:cubicBezTo>
                  <a:pt x="118448" y="44319"/>
                  <a:pt x="120000" y="52121"/>
                  <a:pt x="119999" y="60000"/>
                </a:cubicBezTo>
                <a:lnTo>
                  <a:pt x="120000" y="60000"/>
                </a:lnTo>
                <a:cubicBezTo>
                  <a:pt x="120000" y="67880"/>
                  <a:pt x="118447" y="75682"/>
                  <a:pt x="115432" y="82962"/>
                </a:cubicBezTo>
                <a:cubicBezTo>
                  <a:pt x="112417" y="90241"/>
                  <a:pt x="107997" y="96855"/>
                  <a:pt x="102426" y="102427"/>
                </a:cubicBezTo>
                <a:cubicBezTo>
                  <a:pt x="96855" y="107998"/>
                  <a:pt x="90240" y="112418"/>
                  <a:pt x="82960" y="115433"/>
                </a:cubicBezTo>
                <a:cubicBezTo>
                  <a:pt x="75681" y="118448"/>
                  <a:pt x="67879" y="120001"/>
                  <a:pt x="60000" y="120001"/>
                </a:cubicBezTo>
                <a:lnTo>
                  <a:pt x="60000" y="120001"/>
                </a:lnTo>
                <a:cubicBezTo>
                  <a:pt x="52120" y="120001"/>
                  <a:pt x="44318" y="118448"/>
                  <a:pt x="37038" y="115433"/>
                </a:cubicBezTo>
                <a:cubicBezTo>
                  <a:pt x="29759" y="112418"/>
                  <a:pt x="23144" y="107998"/>
                  <a:pt x="17573" y="102427"/>
                </a:cubicBezTo>
                <a:cubicBezTo>
                  <a:pt x="12002" y="96855"/>
                  <a:pt x="7582" y="90241"/>
                  <a:pt x="4567" y="82961"/>
                </a:cubicBezTo>
                <a:cubicBezTo>
                  <a:pt x="1551" y="75682"/>
                  <a:pt x="0" y="67879"/>
                  <a:pt x="0" y="60000"/>
                </a:cubicBezTo>
                <a:close/>
                <a:moveTo>
                  <a:pt x="1686" y="60000"/>
                </a:moveTo>
                <a:lnTo>
                  <a:pt x="1686" y="60000"/>
                </a:lnTo>
                <a:cubicBezTo>
                  <a:pt x="1686" y="66803"/>
                  <a:pt x="3194" y="73539"/>
                  <a:pt x="6125" y="79825"/>
                </a:cubicBezTo>
                <a:cubicBezTo>
                  <a:pt x="9055" y="86110"/>
                  <a:pt x="13351" y="91821"/>
                  <a:pt x="18765" y="96632"/>
                </a:cubicBezTo>
                <a:cubicBezTo>
                  <a:pt x="24180" y="101442"/>
                  <a:pt x="30609" y="105258"/>
                  <a:pt x="37684" y="107862"/>
                </a:cubicBezTo>
                <a:cubicBezTo>
                  <a:pt x="44759" y="110465"/>
                  <a:pt x="52342" y="111805"/>
                  <a:pt x="60000" y="111805"/>
                </a:cubicBezTo>
                <a:lnTo>
                  <a:pt x="60000" y="111805"/>
                </a:lnTo>
                <a:cubicBezTo>
                  <a:pt x="67657" y="111805"/>
                  <a:pt x="75240" y="110465"/>
                  <a:pt x="82315" y="107862"/>
                </a:cubicBezTo>
                <a:cubicBezTo>
                  <a:pt x="89390" y="105258"/>
                  <a:pt x="95818" y="101442"/>
                  <a:pt x="101233" y="96632"/>
                </a:cubicBezTo>
                <a:cubicBezTo>
                  <a:pt x="106648" y="91821"/>
                  <a:pt x="110944" y="86110"/>
                  <a:pt x="113874" y="79825"/>
                </a:cubicBezTo>
                <a:cubicBezTo>
                  <a:pt x="116805" y="73540"/>
                  <a:pt x="118313" y="66803"/>
                  <a:pt x="118313" y="60000"/>
                </a:cubicBezTo>
                <a:lnTo>
                  <a:pt x="118313" y="60000"/>
                </a:lnTo>
                <a:cubicBezTo>
                  <a:pt x="118313" y="53197"/>
                  <a:pt x="116805" y="46460"/>
                  <a:pt x="113874" y="40175"/>
                </a:cubicBezTo>
                <a:cubicBezTo>
                  <a:pt x="110944" y="33890"/>
                  <a:pt x="106648" y="28179"/>
                  <a:pt x="101233" y="23368"/>
                </a:cubicBezTo>
                <a:cubicBezTo>
                  <a:pt x="95819" y="18558"/>
                  <a:pt x="89390" y="14742"/>
                  <a:pt x="82315" y="12138"/>
                </a:cubicBezTo>
                <a:cubicBezTo>
                  <a:pt x="75240" y="9535"/>
                  <a:pt x="67657" y="8195"/>
                  <a:pt x="60000" y="8195"/>
                </a:cubicBezTo>
                <a:lnTo>
                  <a:pt x="60000" y="8195"/>
                </a:lnTo>
                <a:cubicBezTo>
                  <a:pt x="52342" y="8195"/>
                  <a:pt x="44759" y="9535"/>
                  <a:pt x="37684" y="12138"/>
                </a:cubicBezTo>
                <a:cubicBezTo>
                  <a:pt x="30609" y="14742"/>
                  <a:pt x="24180" y="18558"/>
                  <a:pt x="18766" y="23368"/>
                </a:cubicBezTo>
                <a:cubicBezTo>
                  <a:pt x="13351" y="28179"/>
                  <a:pt x="9055" y="33890"/>
                  <a:pt x="6125" y="40175"/>
                </a:cubicBezTo>
                <a:cubicBezTo>
                  <a:pt x="3194" y="46460"/>
                  <a:pt x="1686" y="53197"/>
                  <a:pt x="1686" y="60000"/>
                </a:cubicBezTo>
                <a:close/>
              </a:path>
            </a:pathLst>
          </a:custGeom>
          <a:solidFill>
            <a:srgbClr val="C00000"/>
          </a:solidFill>
          <a:ln w="9525" cap="flat" cmpd="sng">
            <a:solidFill>
              <a:srgbClr val="C00000"/>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Shape 34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4 A 20 AÑOS</a:t>
            </a:r>
          </a:p>
        </p:txBody>
      </p:sp>
      <p:sp>
        <p:nvSpPr>
          <p:cNvPr id="343" name="Shape 343"/>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dirty="0">
                <a:solidFill>
                  <a:schemeClr val="dk1"/>
                </a:solidFill>
                <a:latin typeface="Calibri"/>
                <a:ea typeface="Calibri"/>
                <a:cs typeface="Calibri"/>
                <a:sym typeface="Calibri"/>
              </a:rPr>
              <a:t>En la </a:t>
            </a:r>
            <a:r>
              <a:rPr lang="en-US" sz="3200" b="0" i="0" u="none" strike="noStrike" cap="none" dirty="0" err="1">
                <a:solidFill>
                  <a:schemeClr val="dk1"/>
                </a:solidFill>
                <a:latin typeface="Calibri"/>
                <a:ea typeface="Calibri"/>
                <a:cs typeface="Calibri"/>
                <a:sym typeface="Calibri"/>
              </a:rPr>
              <a:t>curva</a:t>
            </a:r>
            <a:r>
              <a:rPr lang="en-US" sz="3200" b="0" i="0" u="none" strike="noStrike" cap="none" dirty="0">
                <a:solidFill>
                  <a:schemeClr val="dk1"/>
                </a:solidFill>
                <a:latin typeface="Calibri"/>
                <a:ea typeface="Calibri"/>
                <a:cs typeface="Calibri"/>
                <a:sym typeface="Calibri"/>
              </a:rPr>
              <a:t> inferior </a:t>
            </a:r>
            <a:r>
              <a:rPr lang="en-US" sz="3200" b="0" i="0" u="none" strike="noStrike" cap="none" dirty="0" err="1">
                <a:solidFill>
                  <a:schemeClr val="dk1"/>
                </a:solidFill>
                <a:latin typeface="Calibri"/>
                <a:ea typeface="Calibri"/>
                <a:cs typeface="Calibri"/>
                <a:sym typeface="Calibri"/>
              </a:rPr>
              <a:t>ubique</a:t>
            </a:r>
            <a:r>
              <a:rPr lang="en-US" sz="3200" b="0" i="0" u="none" strike="noStrike" cap="none" dirty="0">
                <a:solidFill>
                  <a:schemeClr val="dk1"/>
                </a:solidFill>
                <a:latin typeface="Calibri"/>
                <a:ea typeface="Calibri"/>
                <a:cs typeface="Calibri"/>
                <a:sym typeface="Calibri"/>
              </a:rPr>
              <a:t> el peso </a:t>
            </a:r>
            <a:r>
              <a:rPr lang="en-US" sz="3200" b="0" i="0" u="none" strike="noStrike" cap="none" dirty="0" err="1">
                <a:solidFill>
                  <a:schemeClr val="dk1"/>
                </a:solidFill>
                <a:latin typeface="Calibri"/>
                <a:ea typeface="Calibri"/>
                <a:cs typeface="Calibri"/>
                <a:sym typeface="Calibri"/>
              </a:rPr>
              <a:t>para</a:t>
            </a:r>
            <a:r>
              <a:rPr lang="en-US" sz="3200" b="0" i="0" u="none" strike="noStrike" cap="none" dirty="0">
                <a:solidFill>
                  <a:schemeClr val="dk1"/>
                </a:solidFill>
                <a:latin typeface="Calibri"/>
                <a:ea typeface="Calibri"/>
                <a:cs typeface="Calibri"/>
                <a:sym typeface="Calibri"/>
              </a:rPr>
              <a:t> la </a:t>
            </a:r>
            <a:r>
              <a:rPr lang="en-US" sz="3200" b="0" i="0" u="none" strike="noStrike" cap="none" dirty="0" err="1">
                <a:solidFill>
                  <a:schemeClr val="dk1"/>
                </a:solidFill>
                <a:latin typeface="Calibri"/>
                <a:ea typeface="Calibri"/>
                <a:cs typeface="Calibri"/>
                <a:sym typeface="Calibri"/>
              </a:rPr>
              <a:t>talla</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teniendo</a:t>
            </a:r>
            <a:r>
              <a:rPr lang="en-US" sz="3200" b="0" i="0" u="none" strike="noStrike" cap="none" dirty="0">
                <a:solidFill>
                  <a:schemeClr val="dk1"/>
                </a:solidFill>
                <a:latin typeface="Calibri"/>
                <a:ea typeface="Calibri"/>
                <a:cs typeface="Calibri"/>
                <a:sym typeface="Calibri"/>
              </a:rPr>
              <a:t> en </a:t>
            </a:r>
            <a:r>
              <a:rPr lang="en-US" sz="3200" b="0" i="0" u="none" strike="noStrike" cap="none" dirty="0" err="1">
                <a:solidFill>
                  <a:schemeClr val="dk1"/>
                </a:solidFill>
                <a:latin typeface="Calibri"/>
                <a:ea typeface="Calibri"/>
                <a:cs typeface="Calibri"/>
                <a:sym typeface="Calibri"/>
              </a:rPr>
              <a:t>cuenta</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que</a:t>
            </a:r>
            <a:r>
              <a:rPr lang="en-US" sz="3200" b="0" i="0" u="none" strike="noStrike" cap="none" dirty="0">
                <a:solidFill>
                  <a:schemeClr val="dk1"/>
                </a:solidFill>
                <a:latin typeface="Calibri"/>
                <a:ea typeface="Calibri"/>
                <a:cs typeface="Calibri"/>
                <a:sym typeface="Calibri"/>
              </a:rPr>
              <a:t> el </a:t>
            </a:r>
            <a:r>
              <a:rPr lang="en-US" sz="3200" b="0" i="0" u="none" strike="noStrike" cap="none" dirty="0" err="1">
                <a:solidFill>
                  <a:schemeClr val="dk1"/>
                </a:solidFill>
                <a:latin typeface="Calibri"/>
                <a:ea typeface="Calibri"/>
                <a:cs typeface="Calibri"/>
                <a:sym typeface="Calibri"/>
              </a:rPr>
              <a:t>eje</a:t>
            </a:r>
            <a:r>
              <a:rPr lang="en-US" sz="3200" b="0" i="0" u="none" strike="noStrike" cap="none" dirty="0">
                <a:solidFill>
                  <a:schemeClr val="dk1"/>
                </a:solidFill>
                <a:latin typeface="Calibri"/>
                <a:ea typeface="Calibri"/>
                <a:cs typeface="Calibri"/>
                <a:sym typeface="Calibri"/>
              </a:rPr>
              <a:t> y </a:t>
            </a:r>
            <a:r>
              <a:rPr lang="en-US" sz="3200" b="0" i="0" u="none" strike="noStrike" cap="none" dirty="0" err="1">
                <a:solidFill>
                  <a:schemeClr val="dk1"/>
                </a:solidFill>
                <a:latin typeface="Calibri"/>
                <a:ea typeface="Calibri"/>
                <a:cs typeface="Calibri"/>
                <a:sym typeface="Calibri"/>
              </a:rPr>
              <a:t>es</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logarítmico</a:t>
            </a:r>
            <a:r>
              <a:rPr lang="en-US" sz="3200" b="0" i="0" u="none" strike="noStrike" cap="none" dirty="0">
                <a:solidFill>
                  <a:schemeClr val="dk1"/>
                </a:solidFill>
                <a:latin typeface="Calibri"/>
                <a:ea typeface="Calibri"/>
                <a:cs typeface="Calibri"/>
                <a:sym typeface="Calibri"/>
              </a:rPr>
              <a:t>.</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dirty="0">
                <a:solidFill>
                  <a:schemeClr val="dk1"/>
                </a:solidFill>
                <a:latin typeface="Calibri"/>
                <a:ea typeface="Calibri"/>
                <a:cs typeface="Calibri"/>
                <a:sym typeface="Calibri"/>
              </a:rPr>
              <a:t>La </a:t>
            </a:r>
            <a:r>
              <a:rPr lang="en-US" sz="3200" b="0" i="0" u="none" strike="noStrike" cap="none" dirty="0" err="1">
                <a:solidFill>
                  <a:schemeClr val="dk1"/>
                </a:solidFill>
                <a:latin typeface="Calibri"/>
                <a:ea typeface="Calibri"/>
                <a:cs typeface="Calibri"/>
                <a:sym typeface="Calibri"/>
              </a:rPr>
              <a:t>curva</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abarca</a:t>
            </a:r>
            <a:r>
              <a:rPr lang="en-US" sz="3200" b="0" i="0" u="none" strike="noStrike" cap="none" dirty="0">
                <a:solidFill>
                  <a:schemeClr val="dk1"/>
                </a:solidFill>
                <a:latin typeface="Calibri"/>
                <a:ea typeface="Calibri"/>
                <a:cs typeface="Calibri"/>
                <a:sym typeface="Calibri"/>
              </a:rPr>
              <a:t> de +3 a -3 ds, </a:t>
            </a:r>
            <a:r>
              <a:rPr lang="en-US" sz="3200" b="0" i="0" u="none" strike="noStrike" cap="none" dirty="0" err="1">
                <a:solidFill>
                  <a:schemeClr val="dk1"/>
                </a:solidFill>
                <a:latin typeface="Calibri"/>
                <a:ea typeface="Calibri"/>
                <a:cs typeface="Calibri"/>
                <a:sym typeface="Calibri"/>
              </a:rPr>
              <a:t>permitiendo</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graficar</a:t>
            </a:r>
            <a:r>
              <a:rPr lang="en-US" sz="3200" b="0" i="0" u="none" strike="noStrike" cap="none" dirty="0">
                <a:solidFill>
                  <a:schemeClr val="dk1"/>
                </a:solidFill>
                <a:latin typeface="Calibri"/>
                <a:ea typeface="Calibri"/>
                <a:cs typeface="Calibri"/>
                <a:sym typeface="Calibri"/>
              </a:rPr>
              <a:t> un </a:t>
            </a:r>
            <a:r>
              <a:rPr lang="en-US" sz="3200" b="0" i="0" u="none" strike="noStrike" cap="none" dirty="0" err="1">
                <a:solidFill>
                  <a:schemeClr val="dk1"/>
                </a:solidFill>
                <a:latin typeface="Calibri"/>
                <a:ea typeface="Calibri"/>
                <a:cs typeface="Calibri"/>
                <a:sym typeface="Calibri"/>
              </a:rPr>
              <a:t>rango</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amplio</a:t>
            </a:r>
            <a:r>
              <a:rPr lang="en-US" sz="3200" b="0" i="0" u="none" strike="noStrike" cap="none" dirty="0">
                <a:solidFill>
                  <a:schemeClr val="dk1"/>
                </a:solidFill>
                <a:latin typeface="Calibri"/>
                <a:ea typeface="Calibri"/>
                <a:cs typeface="Calibri"/>
                <a:sym typeface="Calibri"/>
              </a:rPr>
              <a:t> de </a:t>
            </a:r>
            <a:r>
              <a:rPr lang="en-US" sz="3200" b="0" i="0" u="none" strike="noStrike" cap="none" dirty="0" err="1">
                <a:solidFill>
                  <a:schemeClr val="dk1"/>
                </a:solidFill>
                <a:latin typeface="Calibri"/>
                <a:ea typeface="Calibri"/>
                <a:cs typeface="Calibri"/>
                <a:sym typeface="Calibri"/>
              </a:rPr>
              <a:t>pacientes</a:t>
            </a:r>
            <a:r>
              <a:rPr lang="en-US" sz="3200" b="0" i="0" u="none" strike="noStrike" cap="none" dirty="0">
                <a:solidFill>
                  <a:schemeClr val="dk1"/>
                </a:solidFill>
                <a:latin typeface="Calibri"/>
                <a:ea typeface="Calibri"/>
                <a:cs typeface="Calibri"/>
                <a:sym typeface="Calibri"/>
              </a:rPr>
              <a:t>.</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p:txBody>
          <a:bodyPr/>
          <a:lstStyle/>
          <a:p>
            <a:r>
              <a:rPr lang="es-ES" dirty="0"/>
              <a:t>Articulo disponible en:</a:t>
            </a:r>
          </a:p>
          <a:p>
            <a:pPr marL="203200" indent="0">
              <a:buNone/>
            </a:pPr>
            <a:endParaRPr lang="es-ES" dirty="0"/>
          </a:p>
          <a:p>
            <a:r>
              <a:rPr lang="es-ES" sz="2400" dirty="0"/>
              <a:t>http://</a:t>
            </a:r>
            <a:r>
              <a:rPr lang="es-ES" sz="2400" dirty="0" err="1"/>
              <a:t>onlinelibrary.wiley.com</a:t>
            </a:r>
            <a:r>
              <a:rPr lang="es-ES" sz="2400" dirty="0"/>
              <a:t>/</a:t>
            </a:r>
            <a:r>
              <a:rPr lang="es-ES" sz="2400" dirty="0" err="1"/>
              <a:t>doi</a:t>
            </a:r>
            <a:r>
              <a:rPr lang="es-ES" sz="2400" dirty="0"/>
              <a:t>/10.1111/apa.13269/</a:t>
            </a:r>
            <a:r>
              <a:rPr lang="es-ES" sz="2400" dirty="0" err="1"/>
              <a:t>abstract;jsessionid</a:t>
            </a:r>
            <a:r>
              <a:rPr lang="es-ES" sz="2400" dirty="0"/>
              <a:t>=9D836810816CADE6809E7CF24B7915BF.f01t04</a:t>
            </a:r>
          </a:p>
        </p:txBody>
      </p:sp>
    </p:spTree>
    <p:extLst>
      <p:ext uri="{BB962C8B-B14F-4D97-AF65-F5344CB8AC3E}">
        <p14:creationId xmlns:p14="http://schemas.microsoft.com/office/powerpoint/2010/main" val="1693515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Shape 348"/>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0" i="0" u="none" strike="noStrike" cap="none">
                <a:solidFill>
                  <a:schemeClr val="dk1"/>
                </a:solidFill>
                <a:latin typeface="Calibri"/>
                <a:ea typeface="Calibri"/>
                <a:cs typeface="Calibri"/>
                <a:sym typeface="Calibri"/>
              </a:rPr>
              <a:t>PESO PARA TALLA</a:t>
            </a:r>
            <a:br>
              <a:rPr lang="en-US" sz="4000" b="0" i="0" u="none" strike="noStrike" cap="none">
                <a:solidFill>
                  <a:schemeClr val="dk1"/>
                </a:solidFill>
                <a:latin typeface="Calibri"/>
                <a:ea typeface="Calibri"/>
                <a:cs typeface="Calibri"/>
                <a:sym typeface="Calibri"/>
              </a:rPr>
            </a:br>
            <a:r>
              <a:rPr lang="en-US" sz="4000" b="0" i="0" u="none" strike="noStrike" cap="none">
                <a:solidFill>
                  <a:schemeClr val="dk1"/>
                </a:solidFill>
                <a:latin typeface="Calibri"/>
                <a:ea typeface="Calibri"/>
                <a:cs typeface="Calibri"/>
                <a:sym typeface="Calibri"/>
              </a:rPr>
              <a:t>4-20 AÑOS</a:t>
            </a:r>
          </a:p>
        </p:txBody>
      </p:sp>
      <p:pic>
        <p:nvPicPr>
          <p:cNvPr id="349" name="Shape 349"/>
          <p:cNvPicPr preferRelativeResize="0">
            <a:picLocks noGrp="1"/>
          </p:cNvPicPr>
          <p:nvPr>
            <p:ph type="body" idx="1"/>
          </p:nvPr>
        </p:nvPicPr>
        <p:blipFill rotWithShape="1">
          <a:blip r:embed="rId3">
            <a:alphaModFix/>
          </a:blip>
          <a:srcRect/>
          <a:stretch/>
        </p:blipFill>
        <p:spPr>
          <a:xfrm>
            <a:off x="925512" y="1600200"/>
            <a:ext cx="7292974" cy="4525961"/>
          </a:xfrm>
          <a:prstGeom prst="rect">
            <a:avLst/>
          </a:prstGeom>
          <a:noFill/>
          <a:ln w="28575" cap="flat" cmpd="sng">
            <a:solidFill>
              <a:schemeClr val="accent2"/>
            </a:solidFill>
            <a:prstDash val="solid"/>
            <a:round/>
            <a:headEnd type="none" w="med" len="med"/>
            <a:tailEnd type="none" w="med" len="med"/>
          </a:ln>
        </p:spPr>
      </p:pic>
      <p:sp>
        <p:nvSpPr>
          <p:cNvPr id="350" name="Shape 350"/>
          <p:cNvSpPr/>
          <p:nvPr/>
        </p:nvSpPr>
        <p:spPr>
          <a:xfrm>
            <a:off x="1446212" y="4800600"/>
            <a:ext cx="155574" cy="914400"/>
          </a:xfrm>
          <a:prstGeom prst="rightBrace">
            <a:avLst>
              <a:gd name="adj1" fmla="val 306"/>
              <a:gd name="adj2" fmla="val 50000"/>
            </a:avLst>
          </a:prstGeom>
          <a:noFill/>
          <a:ln w="25400"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51" name="Shape 351"/>
          <p:cNvSpPr txBox="1"/>
          <p:nvPr/>
        </p:nvSpPr>
        <p:spPr>
          <a:xfrm>
            <a:off x="1981200" y="5410200"/>
            <a:ext cx="609599"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5 KG</a:t>
            </a:r>
          </a:p>
        </p:txBody>
      </p:sp>
      <p:sp>
        <p:nvSpPr>
          <p:cNvPr id="352" name="Shape 352"/>
          <p:cNvSpPr/>
          <p:nvPr/>
        </p:nvSpPr>
        <p:spPr>
          <a:xfrm>
            <a:off x="2262186" y="3657600"/>
            <a:ext cx="44450" cy="381000"/>
          </a:xfrm>
          <a:prstGeom prst="rightBrace">
            <a:avLst>
              <a:gd name="adj1" fmla="val 210"/>
              <a:gd name="adj2" fmla="val 50000"/>
            </a:avLst>
          </a:prstGeom>
          <a:noFill/>
          <a:ln w="25400"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53" name="Shape 353"/>
          <p:cNvSpPr txBox="1"/>
          <p:nvPr/>
        </p:nvSpPr>
        <p:spPr>
          <a:xfrm>
            <a:off x="2406650" y="3668712"/>
            <a:ext cx="611187"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5 KG</a:t>
            </a:r>
          </a:p>
        </p:txBody>
      </p:sp>
      <p:sp>
        <p:nvSpPr>
          <p:cNvPr id="354" name="Shape 354"/>
          <p:cNvSpPr txBox="1"/>
          <p:nvPr/>
        </p:nvSpPr>
        <p:spPr>
          <a:xfrm>
            <a:off x="4800600" y="4953000"/>
            <a:ext cx="1090612" cy="369886"/>
          </a:xfrm>
          <a:prstGeom prst="rect">
            <a:avLst/>
          </a:prstGeom>
          <a:solidFill>
            <a:srgbClr val="D99694"/>
          </a:solid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EJE Y LOG</a:t>
            </a:r>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Shape 35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4 A 20 AÑOS</a:t>
            </a:r>
          </a:p>
        </p:txBody>
      </p:sp>
      <p:sp>
        <p:nvSpPr>
          <p:cNvPr id="360" name="Shape 360"/>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just" rtl="0">
              <a:lnSpc>
                <a:spcPct val="80000"/>
              </a:lnSpc>
              <a:spcBef>
                <a:spcPts val="0"/>
              </a:spcBef>
              <a:spcAft>
                <a:spcPts val="0"/>
              </a:spcAft>
              <a:buClr>
                <a:schemeClr val="dk1"/>
              </a:buClr>
              <a:buSzPct val="100000"/>
              <a:buFont typeface="Arial"/>
              <a:buChar char="•"/>
            </a:pPr>
            <a:r>
              <a:rPr lang="en-US" sz="2700" b="0" i="0" u="none" strike="noStrike" cap="none">
                <a:solidFill>
                  <a:schemeClr val="dk1"/>
                </a:solidFill>
                <a:latin typeface="Calibri"/>
                <a:ea typeface="Calibri"/>
                <a:cs typeface="Calibri"/>
                <a:sym typeface="Calibri"/>
              </a:rPr>
              <a:t>En la parte inferior se encuentra un esquema para graficar el </a:t>
            </a:r>
            <a:r>
              <a:rPr lang="en-US" sz="2700" b="0" i="0" u="none" strike="noStrike" cap="none">
                <a:solidFill>
                  <a:srgbClr val="C00000"/>
                </a:solidFill>
                <a:latin typeface="Calibri"/>
                <a:ea typeface="Calibri"/>
                <a:cs typeface="Calibri"/>
                <a:sym typeface="Calibri"/>
              </a:rPr>
              <a:t>desarrollo sexual </a:t>
            </a:r>
            <a:r>
              <a:rPr lang="en-US" sz="2700" b="0" i="0" u="none" strike="noStrike" cap="none">
                <a:solidFill>
                  <a:schemeClr val="dk1"/>
                </a:solidFill>
                <a:latin typeface="Calibri"/>
                <a:ea typeface="Calibri"/>
                <a:cs typeface="Calibri"/>
                <a:sym typeface="Calibri"/>
              </a:rPr>
              <a:t>según la escala de Tanner y poderlo correlacionar de manera cómoda con la talla y el peso.</a:t>
            </a:r>
          </a:p>
          <a:p>
            <a:pPr marL="342900" marR="0" lvl="0" indent="-342900" algn="just" rtl="0">
              <a:lnSpc>
                <a:spcPct val="80000"/>
              </a:lnSpc>
              <a:spcBef>
                <a:spcPts val="540"/>
              </a:spcBef>
              <a:spcAft>
                <a:spcPts val="0"/>
              </a:spcAft>
              <a:buClr>
                <a:schemeClr val="dk1"/>
              </a:buClr>
              <a:buSzPct val="100000"/>
              <a:buFont typeface="Arial"/>
              <a:buChar char="•"/>
            </a:pPr>
            <a:r>
              <a:rPr lang="en-US" sz="2700" b="0" i="0" u="none" strike="noStrike" cap="none">
                <a:solidFill>
                  <a:schemeClr val="dk1"/>
                </a:solidFill>
                <a:latin typeface="Calibri"/>
                <a:ea typeface="Calibri"/>
                <a:cs typeface="Calibri"/>
                <a:sym typeface="Calibri"/>
              </a:rPr>
              <a:t>La primera línea corresponde a </a:t>
            </a:r>
            <a:r>
              <a:rPr lang="en-US" sz="2700" b="0" i="0" u="none" strike="noStrike" cap="none">
                <a:solidFill>
                  <a:srgbClr val="C00000"/>
                </a:solidFill>
                <a:latin typeface="Calibri"/>
                <a:ea typeface="Calibri"/>
                <a:cs typeface="Calibri"/>
                <a:sym typeface="Calibri"/>
              </a:rPr>
              <a:t>Tanner mamario</a:t>
            </a:r>
            <a:r>
              <a:rPr lang="en-US" sz="2700" b="0" i="0" u="none" strike="noStrike" cap="none">
                <a:solidFill>
                  <a:schemeClr val="dk1"/>
                </a:solidFill>
                <a:latin typeface="Calibri"/>
                <a:ea typeface="Calibri"/>
                <a:cs typeface="Calibri"/>
                <a:sym typeface="Calibri"/>
              </a:rPr>
              <a:t>. La punta inicial de la línea es la edad de inicio (m2) -2 DE, la del medio es la edad promedio y la del fin de la línea es +2 DE.</a:t>
            </a:r>
          </a:p>
          <a:p>
            <a:pPr marL="342900" marR="0" lvl="0" indent="-342900" algn="just" rtl="0">
              <a:lnSpc>
                <a:spcPct val="80000"/>
              </a:lnSpc>
              <a:spcBef>
                <a:spcPts val="540"/>
              </a:spcBef>
              <a:spcAft>
                <a:spcPts val="0"/>
              </a:spcAft>
              <a:buClr>
                <a:schemeClr val="dk1"/>
              </a:buClr>
              <a:buSzPct val="100000"/>
              <a:buFont typeface="Arial"/>
              <a:buChar char="•"/>
            </a:pPr>
            <a:r>
              <a:rPr lang="en-US" sz="2700" b="0" i="0" u="none" strike="noStrike" cap="none">
                <a:solidFill>
                  <a:schemeClr val="dk1"/>
                </a:solidFill>
                <a:latin typeface="Calibri"/>
                <a:ea typeface="Calibri"/>
                <a:cs typeface="Calibri"/>
                <a:sym typeface="Calibri"/>
              </a:rPr>
              <a:t>La segunda línea corresponde a </a:t>
            </a:r>
            <a:r>
              <a:rPr lang="en-US" sz="2700" b="0" i="0" u="none" strike="noStrike" cap="none">
                <a:solidFill>
                  <a:srgbClr val="C00000"/>
                </a:solidFill>
                <a:latin typeface="Calibri"/>
                <a:ea typeface="Calibri"/>
                <a:cs typeface="Calibri"/>
                <a:sym typeface="Calibri"/>
              </a:rPr>
              <a:t>edad de menarquía</a:t>
            </a:r>
            <a:r>
              <a:rPr lang="en-US" sz="2700" b="0" i="0" u="none" strike="noStrike" cap="none">
                <a:solidFill>
                  <a:schemeClr val="dk1"/>
                </a:solidFill>
                <a:latin typeface="Calibri"/>
                <a:ea typeface="Calibri"/>
                <a:cs typeface="Calibri"/>
                <a:sym typeface="Calibri"/>
              </a:rPr>
              <a:t>, con puntos de referencia para -2 DE, promedio y +2DE</a:t>
            </a:r>
          </a:p>
          <a:p>
            <a:pPr marL="342900" marR="0" lvl="0" indent="-342900" algn="just" rtl="0">
              <a:lnSpc>
                <a:spcPct val="80000"/>
              </a:lnSpc>
              <a:spcBef>
                <a:spcPts val="540"/>
              </a:spcBef>
              <a:spcAft>
                <a:spcPts val="0"/>
              </a:spcAft>
              <a:buClr>
                <a:schemeClr val="dk1"/>
              </a:buClr>
              <a:buSzPct val="100000"/>
              <a:buFont typeface="Arial"/>
              <a:buChar char="•"/>
            </a:pPr>
            <a:r>
              <a:rPr lang="en-US" sz="2700" b="0" i="0" u="none" strike="noStrike" cap="none">
                <a:solidFill>
                  <a:schemeClr val="dk1"/>
                </a:solidFill>
                <a:latin typeface="Calibri"/>
                <a:ea typeface="Calibri"/>
                <a:cs typeface="Calibri"/>
                <a:sym typeface="Calibri"/>
              </a:rPr>
              <a:t>La tercera línea corresponde a </a:t>
            </a:r>
            <a:r>
              <a:rPr lang="en-US" sz="2700" b="0" i="0" u="none" strike="noStrike" cap="none">
                <a:solidFill>
                  <a:srgbClr val="C00000"/>
                </a:solidFill>
                <a:latin typeface="Calibri"/>
                <a:ea typeface="Calibri"/>
                <a:cs typeface="Calibri"/>
                <a:sym typeface="Calibri"/>
              </a:rPr>
              <a:t>vello púbico </a:t>
            </a:r>
            <a:r>
              <a:rPr lang="en-US" sz="2700" b="0" i="0" u="none" strike="noStrike" cap="none">
                <a:solidFill>
                  <a:schemeClr val="dk1"/>
                </a:solidFill>
                <a:latin typeface="Calibri"/>
                <a:ea typeface="Calibri"/>
                <a:cs typeface="Calibri"/>
                <a:sym typeface="Calibri"/>
              </a:rPr>
              <a:t>con puntos de referencia para -2 DE, promedio y +2 DE.</a:t>
            </a: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ESCALA DE DESARROLLO PUBERAL</a:t>
            </a:r>
          </a:p>
        </p:txBody>
      </p:sp>
      <p:sp>
        <p:nvSpPr>
          <p:cNvPr id="366" name="Shape 366"/>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La línea punteada inferior es para ubicar la evolución de desarrollo de Tanner 3-4-5 según edad.</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pic>
        <p:nvPicPr>
          <p:cNvPr id="3" name="Imagen 2" descr="escala Tann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100" y="2603500"/>
            <a:ext cx="7785100" cy="2565400"/>
          </a:xfrm>
          <a:prstGeom prst="rect">
            <a:avLst/>
          </a:prstGeom>
        </p:spPr>
      </p:pic>
      <p:sp>
        <p:nvSpPr>
          <p:cNvPr id="371" name="Shape 37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ESCALA DE DESARROLLO PUBERAL</a:t>
            </a:r>
          </a:p>
        </p:txBody>
      </p:sp>
      <p:sp>
        <p:nvSpPr>
          <p:cNvPr id="373" name="Shape 373"/>
          <p:cNvSpPr/>
          <p:nvPr/>
        </p:nvSpPr>
        <p:spPr>
          <a:xfrm>
            <a:off x="3048000" y="3070222"/>
            <a:ext cx="457200" cy="457200"/>
          </a:xfrm>
          <a:custGeom>
            <a:avLst/>
            <a:gdLst/>
            <a:ahLst/>
            <a:cxnLst/>
            <a:rect l="0" t="0" r="0" b="0"/>
            <a:pathLst>
              <a:path w="120000" h="120000" extrusionOk="0">
                <a:moveTo>
                  <a:pt x="24145" y="33496"/>
                </a:moveTo>
                <a:lnTo>
                  <a:pt x="33496" y="24145"/>
                </a:lnTo>
                <a:lnTo>
                  <a:pt x="60000" y="50649"/>
                </a:lnTo>
                <a:lnTo>
                  <a:pt x="86503" y="24145"/>
                </a:lnTo>
                <a:lnTo>
                  <a:pt x="95854" y="33496"/>
                </a:lnTo>
                <a:lnTo>
                  <a:pt x="69350" y="60000"/>
                </a:lnTo>
                <a:lnTo>
                  <a:pt x="95854" y="86503"/>
                </a:lnTo>
                <a:lnTo>
                  <a:pt x="86503" y="95854"/>
                </a:lnTo>
                <a:lnTo>
                  <a:pt x="60000" y="69350"/>
                </a:lnTo>
                <a:lnTo>
                  <a:pt x="33496" y="95854"/>
                </a:lnTo>
                <a:lnTo>
                  <a:pt x="24145" y="86503"/>
                </a:lnTo>
                <a:lnTo>
                  <a:pt x="50649" y="60000"/>
                </a:ln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74" name="Shape 374"/>
          <p:cNvSpPr/>
          <p:nvPr/>
        </p:nvSpPr>
        <p:spPr>
          <a:xfrm>
            <a:off x="4281967" y="4035421"/>
            <a:ext cx="457200" cy="457200"/>
          </a:xfrm>
          <a:custGeom>
            <a:avLst/>
            <a:gdLst/>
            <a:ahLst/>
            <a:cxnLst/>
            <a:rect l="0" t="0" r="0" b="0"/>
            <a:pathLst>
              <a:path w="120000" h="120000" extrusionOk="0">
                <a:moveTo>
                  <a:pt x="24145" y="33496"/>
                </a:moveTo>
                <a:lnTo>
                  <a:pt x="33496" y="24145"/>
                </a:lnTo>
                <a:lnTo>
                  <a:pt x="60000" y="50649"/>
                </a:lnTo>
                <a:lnTo>
                  <a:pt x="86503" y="24145"/>
                </a:lnTo>
                <a:lnTo>
                  <a:pt x="95854" y="33496"/>
                </a:lnTo>
                <a:lnTo>
                  <a:pt x="69350" y="60000"/>
                </a:lnTo>
                <a:lnTo>
                  <a:pt x="95854" y="86503"/>
                </a:lnTo>
                <a:lnTo>
                  <a:pt x="86503" y="95854"/>
                </a:lnTo>
                <a:lnTo>
                  <a:pt x="60000" y="69350"/>
                </a:lnTo>
                <a:lnTo>
                  <a:pt x="33496" y="95854"/>
                </a:lnTo>
                <a:lnTo>
                  <a:pt x="24145" y="86503"/>
                </a:lnTo>
                <a:lnTo>
                  <a:pt x="50649" y="60000"/>
                </a:ln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75" name="Shape 375"/>
          <p:cNvSpPr/>
          <p:nvPr/>
        </p:nvSpPr>
        <p:spPr>
          <a:xfrm>
            <a:off x="5235575" y="3657600"/>
            <a:ext cx="457200" cy="457200"/>
          </a:xfrm>
          <a:custGeom>
            <a:avLst/>
            <a:gdLst/>
            <a:ahLst/>
            <a:cxnLst/>
            <a:rect l="0" t="0" r="0" b="0"/>
            <a:pathLst>
              <a:path w="120000" h="120000" extrusionOk="0">
                <a:moveTo>
                  <a:pt x="24145" y="33496"/>
                </a:moveTo>
                <a:lnTo>
                  <a:pt x="33496" y="24145"/>
                </a:lnTo>
                <a:lnTo>
                  <a:pt x="60000" y="50649"/>
                </a:lnTo>
                <a:lnTo>
                  <a:pt x="86503" y="24145"/>
                </a:lnTo>
                <a:lnTo>
                  <a:pt x="95854" y="33496"/>
                </a:lnTo>
                <a:lnTo>
                  <a:pt x="69350" y="60000"/>
                </a:lnTo>
                <a:lnTo>
                  <a:pt x="95854" y="86503"/>
                </a:lnTo>
                <a:lnTo>
                  <a:pt x="86503" y="95854"/>
                </a:lnTo>
                <a:lnTo>
                  <a:pt x="60000" y="69350"/>
                </a:lnTo>
                <a:lnTo>
                  <a:pt x="33496" y="95854"/>
                </a:lnTo>
                <a:lnTo>
                  <a:pt x="24145" y="86503"/>
                </a:lnTo>
                <a:lnTo>
                  <a:pt x="50649" y="60000"/>
                </a:ln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76" name="Shape 376"/>
          <p:cNvSpPr txBox="1"/>
          <p:nvPr/>
        </p:nvSpPr>
        <p:spPr>
          <a:xfrm>
            <a:off x="3800475" y="3287714"/>
            <a:ext cx="732764"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C00000"/>
              </a:buClr>
              <a:buSzPct val="25000"/>
              <a:buFont typeface="Arial"/>
              <a:buNone/>
            </a:pPr>
            <a:r>
              <a:rPr lang="en-US" sz="1800" dirty="0">
                <a:solidFill>
                  <a:srgbClr val="C00000"/>
                </a:solidFill>
              </a:rPr>
              <a:t>M3</a:t>
            </a:r>
            <a:endParaRPr lang="en-US" sz="1800" b="0" i="0" u="none" dirty="0">
              <a:solidFill>
                <a:srgbClr val="C00000"/>
              </a:solidFill>
              <a:latin typeface="Arial"/>
              <a:ea typeface="Arial"/>
              <a:cs typeface="Arial"/>
              <a:sym typeface="Arial"/>
            </a:endParaRPr>
          </a:p>
        </p:txBody>
      </p:sp>
      <p:sp>
        <p:nvSpPr>
          <p:cNvPr id="378" name="Shape 378"/>
          <p:cNvSpPr txBox="1"/>
          <p:nvPr/>
        </p:nvSpPr>
        <p:spPr>
          <a:xfrm>
            <a:off x="6215062" y="3325770"/>
            <a:ext cx="872738" cy="4571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C00000"/>
              </a:buClr>
              <a:buSzPct val="25000"/>
              <a:buFont typeface="Arial"/>
              <a:buNone/>
            </a:pPr>
            <a:r>
              <a:rPr lang="en-US" sz="1800" dirty="0">
                <a:solidFill>
                  <a:srgbClr val="C00000"/>
                </a:solidFill>
              </a:rPr>
              <a:t>M5</a:t>
            </a:r>
            <a:endParaRPr lang="en-US" sz="1800" b="0" i="0" u="none" dirty="0">
              <a:solidFill>
                <a:srgbClr val="C00000"/>
              </a:solidFill>
              <a:latin typeface="Arial"/>
              <a:ea typeface="Arial"/>
              <a:cs typeface="Arial"/>
              <a:sym typeface="Arial"/>
            </a:endParaRPr>
          </a:p>
        </p:txBody>
      </p:sp>
      <p:sp>
        <p:nvSpPr>
          <p:cNvPr id="13" name="Shape 378"/>
          <p:cNvSpPr txBox="1"/>
          <p:nvPr/>
        </p:nvSpPr>
        <p:spPr>
          <a:xfrm>
            <a:off x="5179718" y="3302911"/>
            <a:ext cx="872738" cy="4571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C00000"/>
              </a:buClr>
              <a:buSzPct val="25000"/>
              <a:buFont typeface="Arial"/>
              <a:buNone/>
            </a:pPr>
            <a:r>
              <a:rPr lang="en-US" sz="1800" dirty="0">
                <a:solidFill>
                  <a:srgbClr val="C00000"/>
                </a:solidFill>
              </a:rPr>
              <a:t>M4</a:t>
            </a:r>
            <a:endParaRPr lang="en-US" sz="1800" b="0" i="0" u="none" dirty="0">
              <a:solidFill>
                <a:srgbClr val="C00000"/>
              </a:solidFill>
              <a:latin typeface="Arial"/>
              <a:ea typeface="Arial"/>
              <a:cs typeface="Arial"/>
              <a:sym typeface="Arial"/>
            </a:endParaRP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Shape 383"/>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 IMC</a:t>
            </a:r>
          </a:p>
        </p:txBody>
      </p:sp>
      <p:sp>
        <p:nvSpPr>
          <p:cNvPr id="384" name="Shape 384"/>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dirty="0">
                <a:solidFill>
                  <a:schemeClr val="dk1"/>
                </a:solidFill>
                <a:latin typeface="Calibri"/>
                <a:ea typeface="Calibri"/>
                <a:cs typeface="Calibri"/>
                <a:sym typeface="Calibri"/>
              </a:rPr>
              <a:t>La </a:t>
            </a:r>
            <a:r>
              <a:rPr lang="en-US" sz="3200" b="0" i="0" u="none" strike="noStrike" cap="none" dirty="0" err="1">
                <a:solidFill>
                  <a:srgbClr val="C00000"/>
                </a:solidFill>
                <a:latin typeface="Calibri"/>
                <a:ea typeface="Calibri"/>
                <a:cs typeface="Calibri"/>
                <a:sym typeface="Calibri"/>
              </a:rPr>
              <a:t>curva</a:t>
            </a:r>
            <a:r>
              <a:rPr lang="en-US" sz="3200" b="0" i="0" u="none" strike="noStrike" cap="none" dirty="0">
                <a:solidFill>
                  <a:srgbClr val="C00000"/>
                </a:solidFill>
                <a:latin typeface="Calibri"/>
                <a:ea typeface="Calibri"/>
                <a:cs typeface="Calibri"/>
                <a:sym typeface="Calibri"/>
              </a:rPr>
              <a:t> de IMC </a:t>
            </a:r>
            <a:r>
              <a:rPr lang="en-US" sz="3200" b="0" i="0" u="none" strike="noStrike" cap="none" dirty="0" err="1">
                <a:solidFill>
                  <a:schemeClr val="dk1"/>
                </a:solidFill>
                <a:latin typeface="Calibri"/>
                <a:ea typeface="Calibri"/>
                <a:cs typeface="Calibri"/>
                <a:sym typeface="Calibri"/>
              </a:rPr>
              <a:t>va</a:t>
            </a:r>
            <a:r>
              <a:rPr lang="en-US" sz="3200" b="0" i="0" u="none" strike="noStrike" cap="none" dirty="0">
                <a:solidFill>
                  <a:schemeClr val="dk1"/>
                </a:solidFill>
                <a:latin typeface="Calibri"/>
                <a:ea typeface="Calibri"/>
                <a:cs typeface="Calibri"/>
                <a:sym typeface="Calibri"/>
              </a:rPr>
              <a:t> de 0-20 </a:t>
            </a:r>
            <a:r>
              <a:rPr lang="en-US" sz="3200" b="0" i="0" u="none" strike="noStrike" cap="none" dirty="0" err="1">
                <a:solidFill>
                  <a:schemeClr val="dk1"/>
                </a:solidFill>
                <a:latin typeface="Calibri"/>
                <a:ea typeface="Calibri"/>
                <a:cs typeface="Calibri"/>
                <a:sym typeface="Calibri"/>
              </a:rPr>
              <a:t>años</a:t>
            </a:r>
            <a:r>
              <a:rPr lang="en-US" sz="3200" b="0" i="0" u="none" strike="noStrike" cap="none" dirty="0">
                <a:solidFill>
                  <a:schemeClr val="dk1"/>
                </a:solidFill>
                <a:latin typeface="Calibri"/>
                <a:ea typeface="Calibri"/>
                <a:cs typeface="Calibri"/>
                <a:sym typeface="Calibri"/>
              </a:rPr>
              <a:t> </a:t>
            </a:r>
          </a:p>
          <a:p>
            <a:pPr marL="342900" marR="0" lvl="0" indent="-342900" algn="l" rtl="0">
              <a:lnSpc>
                <a:spcPct val="100000"/>
              </a:lnSpc>
              <a:spcBef>
                <a:spcPts val="0"/>
              </a:spcBef>
              <a:spcAft>
                <a:spcPts val="0"/>
              </a:spcAft>
              <a:buClr>
                <a:schemeClr val="dk1"/>
              </a:buClr>
              <a:buSzPct val="100000"/>
              <a:buFont typeface="Arial"/>
              <a:buChar char="•"/>
            </a:pPr>
            <a:endParaRPr lang="en-US" dirty="0"/>
          </a:p>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dirty="0">
                <a:solidFill>
                  <a:schemeClr val="dk1"/>
                </a:solidFill>
                <a:latin typeface="Calibri"/>
                <a:ea typeface="Calibri"/>
                <a:cs typeface="Calibri"/>
                <a:sym typeface="Calibri"/>
              </a:rPr>
              <a:t>Hay </a:t>
            </a:r>
            <a:r>
              <a:rPr lang="en-US" sz="3200" b="0" i="0" u="none" strike="noStrike" cap="none" dirty="0" err="1">
                <a:solidFill>
                  <a:schemeClr val="dk1"/>
                </a:solidFill>
                <a:latin typeface="Calibri"/>
                <a:ea typeface="Calibri"/>
                <a:cs typeface="Calibri"/>
                <a:sym typeface="Calibri"/>
              </a:rPr>
              <a:t>una</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curva</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disponible</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para</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cada</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sexo</a:t>
            </a:r>
            <a:endParaRPr lang="en-US" sz="3200" b="0" i="0" u="none" strike="noStrike" cap="none" dirty="0">
              <a:solidFill>
                <a:schemeClr val="dk1"/>
              </a:solidFill>
              <a:latin typeface="Calibri"/>
              <a:ea typeface="Calibri"/>
              <a:cs typeface="Calibri"/>
              <a:sym typeface="Calibri"/>
            </a:endParaRPr>
          </a:p>
          <a:p>
            <a:pPr marL="342900" marR="0" lvl="0" indent="-342900" algn="l" rtl="0">
              <a:spcBef>
                <a:spcPts val="640"/>
              </a:spcBef>
              <a:spcAft>
                <a:spcPts val="0"/>
              </a:spcAft>
              <a:buClr>
                <a:schemeClr val="dk1"/>
              </a:buClr>
              <a:buSzPct val="100000"/>
              <a:buFont typeface="Arial"/>
              <a:buNone/>
            </a:pPr>
            <a:endParaRPr sz="3200" b="0" i="0" u="none" dirty="0">
              <a:solidFill>
                <a:schemeClr val="dk1"/>
              </a:solidFill>
              <a:latin typeface="Calibri"/>
              <a:ea typeface="Calibri"/>
              <a:cs typeface="Calibri"/>
              <a:sym typeface="Calibri"/>
            </a:endParaRPr>
          </a:p>
        </p:txBody>
      </p:sp>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Shape 389"/>
          <p:cNvSpPr txBox="1">
            <a:spLocks noGrp="1"/>
          </p:cNvSpPr>
          <p:nvPr>
            <p:ph type="title"/>
          </p:nvPr>
        </p:nvSpPr>
        <p:spPr>
          <a:xfrm>
            <a:off x="0" y="0"/>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IMC</a:t>
            </a:r>
          </a:p>
        </p:txBody>
      </p:sp>
      <p:sp>
        <p:nvSpPr>
          <p:cNvPr id="391" name="Shape 391"/>
          <p:cNvSpPr/>
          <p:nvPr/>
        </p:nvSpPr>
        <p:spPr>
          <a:xfrm>
            <a:off x="6400800" y="2209800"/>
            <a:ext cx="977899" cy="484187"/>
          </a:xfrm>
          <a:prstGeom prst="leftArrow">
            <a:avLst>
              <a:gd name="adj1" fmla="val 5347"/>
              <a:gd name="adj2" fmla="val 50000"/>
            </a:avLst>
          </a:prstGeom>
          <a:solidFill>
            <a:srgbClr val="D99694"/>
          </a:solidFill>
          <a:ln w="9525" cap="flat" cmpd="sng">
            <a:solidFill>
              <a:srgbClr val="953735"/>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392" name="Shape 392"/>
          <p:cNvSpPr/>
          <p:nvPr/>
        </p:nvSpPr>
        <p:spPr>
          <a:xfrm>
            <a:off x="6400800" y="4876800"/>
            <a:ext cx="977899" cy="484187"/>
          </a:xfrm>
          <a:prstGeom prst="leftArrow">
            <a:avLst>
              <a:gd name="adj1" fmla="val 5347"/>
              <a:gd name="adj2" fmla="val 50000"/>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pic>
        <p:nvPicPr>
          <p:cNvPr id="3" name="Imagen 2" descr="CO BMI 0-20y Boy.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844094" y="137106"/>
            <a:ext cx="4846211" cy="6858000"/>
          </a:xfrm>
          <a:prstGeom prst="rect">
            <a:avLst/>
          </a:prstGeom>
        </p:spPr>
      </p:pic>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CO BMI 0-20y Girl.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2146300" y="0"/>
            <a:ext cx="4846211" cy="6858000"/>
          </a:xfrm>
          <a:prstGeom prst="rect">
            <a:avLst/>
          </a:prstGeom>
        </p:spPr>
      </p:pic>
    </p:spTree>
    <p:extLst>
      <p:ext uri="{BB962C8B-B14F-4D97-AF65-F5344CB8AC3E}">
        <p14:creationId xmlns:p14="http://schemas.microsoft.com/office/powerpoint/2010/main" val="27206168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Shape 39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 IMC</a:t>
            </a:r>
          </a:p>
        </p:txBody>
      </p:sp>
      <p:sp>
        <p:nvSpPr>
          <p:cNvPr id="400" name="Shape 400"/>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dirty="0">
                <a:solidFill>
                  <a:schemeClr val="dk1"/>
                </a:solidFill>
                <a:latin typeface="Calibri"/>
                <a:ea typeface="Calibri"/>
                <a:cs typeface="Calibri"/>
                <a:sym typeface="Calibri"/>
              </a:rPr>
              <a:t>En la </a:t>
            </a:r>
            <a:r>
              <a:rPr lang="en-US" sz="3200" b="0" i="0" u="none" dirty="0" err="1">
                <a:solidFill>
                  <a:schemeClr val="dk1"/>
                </a:solidFill>
                <a:latin typeface="Calibri"/>
                <a:ea typeface="Calibri"/>
                <a:cs typeface="Calibri"/>
                <a:sym typeface="Calibri"/>
              </a:rPr>
              <a:t>curva</a:t>
            </a:r>
            <a:r>
              <a:rPr lang="en-US" sz="3200" b="0" i="0" u="none" dirty="0">
                <a:solidFill>
                  <a:schemeClr val="dk1"/>
                </a:solidFill>
                <a:latin typeface="Calibri"/>
                <a:ea typeface="Calibri"/>
                <a:cs typeface="Calibri"/>
                <a:sym typeface="Calibri"/>
              </a:rPr>
              <a:t> de IMC </a:t>
            </a:r>
            <a:r>
              <a:rPr lang="en-US" sz="3200" b="0" i="0" u="none" dirty="0" err="1">
                <a:solidFill>
                  <a:schemeClr val="dk1"/>
                </a:solidFill>
                <a:latin typeface="Calibri"/>
                <a:ea typeface="Calibri"/>
                <a:cs typeface="Calibri"/>
                <a:sym typeface="Calibri"/>
              </a:rPr>
              <a:t>tanto</a:t>
            </a:r>
            <a:r>
              <a:rPr lang="en-US" sz="3200" b="0" i="0" u="none" dirty="0">
                <a:solidFill>
                  <a:schemeClr val="dk1"/>
                </a:solidFill>
                <a:latin typeface="Calibri"/>
                <a:ea typeface="Calibri"/>
                <a:cs typeface="Calibri"/>
                <a:sym typeface="Calibri"/>
              </a:rPr>
              <a:t> el </a:t>
            </a:r>
            <a:r>
              <a:rPr lang="en-US" sz="3200" b="0" i="0" u="none" dirty="0" err="1">
                <a:solidFill>
                  <a:schemeClr val="dk1"/>
                </a:solidFill>
                <a:latin typeface="Calibri"/>
                <a:ea typeface="Calibri"/>
                <a:cs typeface="Calibri"/>
                <a:sym typeface="Calibri"/>
              </a:rPr>
              <a:t>eje</a:t>
            </a:r>
            <a:r>
              <a:rPr lang="en-US" sz="3200" b="0" i="0" u="none" dirty="0">
                <a:solidFill>
                  <a:schemeClr val="dk1"/>
                </a:solidFill>
                <a:latin typeface="Calibri"/>
                <a:ea typeface="Calibri"/>
                <a:cs typeface="Calibri"/>
                <a:sym typeface="Calibri"/>
              </a:rPr>
              <a:t> y </a:t>
            </a:r>
            <a:r>
              <a:rPr lang="en-US" sz="3200" b="0" i="0" u="none" dirty="0" err="1">
                <a:solidFill>
                  <a:schemeClr val="dk1"/>
                </a:solidFill>
                <a:latin typeface="Calibri"/>
                <a:ea typeface="Calibri"/>
                <a:cs typeface="Calibri"/>
                <a:sym typeface="Calibri"/>
              </a:rPr>
              <a:t>como</a:t>
            </a:r>
            <a:r>
              <a:rPr lang="en-US" sz="3200" b="0" i="0" u="none" dirty="0">
                <a:solidFill>
                  <a:schemeClr val="dk1"/>
                </a:solidFill>
                <a:latin typeface="Calibri"/>
                <a:ea typeface="Calibri"/>
                <a:cs typeface="Calibri"/>
                <a:sym typeface="Calibri"/>
              </a:rPr>
              <a:t> el </a:t>
            </a:r>
            <a:r>
              <a:rPr lang="en-US" sz="3200" b="0" i="0" u="none" dirty="0" err="1">
                <a:solidFill>
                  <a:schemeClr val="dk1"/>
                </a:solidFill>
                <a:latin typeface="Calibri"/>
                <a:ea typeface="Calibri"/>
                <a:cs typeface="Calibri"/>
                <a:sym typeface="Calibri"/>
              </a:rPr>
              <a:t>eje</a:t>
            </a:r>
            <a:r>
              <a:rPr lang="en-US" sz="3200" b="0" i="0" u="none" dirty="0">
                <a:solidFill>
                  <a:schemeClr val="dk1"/>
                </a:solidFill>
                <a:latin typeface="Calibri"/>
                <a:ea typeface="Calibri"/>
                <a:cs typeface="Calibri"/>
                <a:sym typeface="Calibri"/>
              </a:rPr>
              <a:t> x son </a:t>
            </a:r>
            <a:r>
              <a:rPr lang="en-US" sz="3200" b="0" i="0" u="none" dirty="0" err="1">
                <a:solidFill>
                  <a:schemeClr val="dk1"/>
                </a:solidFill>
                <a:latin typeface="Calibri"/>
                <a:ea typeface="Calibri"/>
                <a:cs typeface="Calibri"/>
                <a:sym typeface="Calibri"/>
              </a:rPr>
              <a:t>logarítmicos</a:t>
            </a:r>
            <a:r>
              <a:rPr lang="en-US" sz="3200" b="0" i="0" u="none" dirty="0">
                <a:solidFill>
                  <a:schemeClr val="dk1"/>
                </a:solidFill>
                <a:latin typeface="Calibri"/>
                <a:ea typeface="Calibri"/>
                <a:cs typeface="Calibri"/>
                <a:sym typeface="Calibri"/>
              </a:rPr>
              <a:t>.</a:t>
            </a:r>
          </a:p>
          <a:p>
            <a:pPr marL="342900" marR="0" lvl="0" indent="-342900" algn="l" rtl="0">
              <a:lnSpc>
                <a:spcPct val="100000"/>
              </a:lnSpc>
              <a:spcBef>
                <a:spcPts val="640"/>
              </a:spcBef>
              <a:spcAft>
                <a:spcPts val="0"/>
              </a:spcAft>
              <a:buClr>
                <a:schemeClr val="dk1"/>
              </a:buClr>
              <a:buSzPct val="100000"/>
              <a:buFont typeface="Arial"/>
              <a:buNone/>
            </a:pPr>
            <a:endParaRPr sz="3200" b="0" i="0" u="none" dirty="0">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pPr>
            <a:r>
              <a:rPr lang="en-US" sz="3200" b="0" i="0" u="none" dirty="0" err="1">
                <a:solidFill>
                  <a:schemeClr val="dk1"/>
                </a:solidFill>
                <a:latin typeface="Calibri"/>
                <a:ea typeface="Calibri"/>
                <a:cs typeface="Calibri"/>
                <a:sym typeface="Calibri"/>
              </a:rPr>
              <a:t>Abarca</a:t>
            </a:r>
            <a:r>
              <a:rPr lang="en-US" sz="3200" b="0" i="0" u="none" dirty="0">
                <a:solidFill>
                  <a:schemeClr val="dk1"/>
                </a:solidFill>
                <a:latin typeface="Calibri"/>
                <a:ea typeface="Calibri"/>
                <a:cs typeface="Calibri"/>
                <a:sym typeface="Calibri"/>
              </a:rPr>
              <a:t> de -3 a + 3 ds</a:t>
            </a: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Shape 405"/>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IMC 0 – 20 AÑOS</a:t>
            </a:r>
          </a:p>
        </p:txBody>
      </p:sp>
      <p:pic>
        <p:nvPicPr>
          <p:cNvPr id="406" name="Shape 406"/>
          <p:cNvPicPr preferRelativeResize="0">
            <a:picLocks noGrp="1"/>
          </p:cNvPicPr>
          <p:nvPr>
            <p:ph type="body" idx="1"/>
          </p:nvPr>
        </p:nvPicPr>
        <p:blipFill rotWithShape="1">
          <a:blip r:embed="rId3">
            <a:alphaModFix/>
          </a:blip>
          <a:srcRect/>
          <a:stretch/>
        </p:blipFill>
        <p:spPr>
          <a:xfrm>
            <a:off x="1411287" y="2027236"/>
            <a:ext cx="6321425" cy="4525961"/>
          </a:xfrm>
          <a:prstGeom prst="rect">
            <a:avLst/>
          </a:prstGeom>
          <a:noFill/>
          <a:ln w="28575" cap="flat" cmpd="sng">
            <a:solidFill>
              <a:schemeClr val="accent2"/>
            </a:solidFill>
            <a:prstDash val="solid"/>
            <a:round/>
            <a:headEnd type="none" w="med" len="med"/>
            <a:tailEnd type="none" w="med" len="med"/>
          </a:ln>
        </p:spPr>
      </p:pic>
      <p:sp>
        <p:nvSpPr>
          <p:cNvPr id="407" name="Shape 407"/>
          <p:cNvSpPr/>
          <p:nvPr/>
        </p:nvSpPr>
        <p:spPr>
          <a:xfrm>
            <a:off x="2052636" y="4572000"/>
            <a:ext cx="155574" cy="914400"/>
          </a:xfrm>
          <a:prstGeom prst="rightBrace">
            <a:avLst>
              <a:gd name="adj1" fmla="val 306"/>
              <a:gd name="adj2" fmla="val 50000"/>
            </a:avLst>
          </a:prstGeom>
          <a:noFill/>
          <a:ln w="25400"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408" name="Shape 408"/>
          <p:cNvSpPr/>
          <p:nvPr/>
        </p:nvSpPr>
        <p:spPr>
          <a:xfrm>
            <a:off x="2130425" y="3276600"/>
            <a:ext cx="155574" cy="762000"/>
          </a:xfrm>
          <a:prstGeom prst="rightBrace">
            <a:avLst>
              <a:gd name="adj1" fmla="val 367"/>
              <a:gd name="adj2" fmla="val 50000"/>
            </a:avLst>
          </a:prstGeom>
          <a:noFill/>
          <a:ln w="25400"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409" name="Shape 409"/>
          <p:cNvSpPr txBox="1"/>
          <p:nvPr/>
        </p:nvSpPr>
        <p:spPr>
          <a:xfrm>
            <a:off x="2516186" y="3473450"/>
            <a:ext cx="301624" cy="3682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5</a:t>
            </a:r>
          </a:p>
        </p:txBody>
      </p:sp>
      <p:sp>
        <p:nvSpPr>
          <p:cNvPr id="410" name="Shape 410"/>
          <p:cNvSpPr txBox="1"/>
          <p:nvPr/>
        </p:nvSpPr>
        <p:spPr>
          <a:xfrm>
            <a:off x="2516186" y="4932362"/>
            <a:ext cx="301624"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5</a:t>
            </a:r>
          </a:p>
        </p:txBody>
      </p:sp>
      <p:sp>
        <p:nvSpPr>
          <p:cNvPr id="411" name="Shape 411"/>
          <p:cNvSpPr txBox="1"/>
          <p:nvPr/>
        </p:nvSpPr>
        <p:spPr>
          <a:xfrm>
            <a:off x="4953000" y="2743200"/>
            <a:ext cx="1479550" cy="369886"/>
          </a:xfrm>
          <a:prstGeom prst="rect">
            <a:avLst/>
          </a:prstGeom>
          <a:solidFill>
            <a:srgbClr val="D99694"/>
          </a:solid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EJE LOG X  y Y</a:t>
            </a:r>
          </a:p>
        </p:txBody>
      </p:sp>
      <p:sp>
        <p:nvSpPr>
          <p:cNvPr id="412" name="Shape 412"/>
          <p:cNvSpPr/>
          <p:nvPr/>
        </p:nvSpPr>
        <p:spPr>
          <a:xfrm>
            <a:off x="2590800" y="5791200"/>
            <a:ext cx="914400" cy="914400"/>
          </a:xfrm>
          <a:custGeom>
            <a:avLst/>
            <a:gdLst/>
            <a:ahLst/>
            <a:cxnLst/>
            <a:rect l="0" t="0" r="0" b="0"/>
            <a:pathLst>
              <a:path w="120000" h="120000" extrusionOk="0">
                <a:moveTo>
                  <a:pt x="0" y="60000"/>
                </a:moveTo>
                <a:lnTo>
                  <a:pt x="0" y="60000"/>
                </a:lnTo>
                <a:cubicBezTo>
                  <a:pt x="0" y="52120"/>
                  <a:pt x="1551" y="44318"/>
                  <a:pt x="4567" y="37038"/>
                </a:cubicBezTo>
                <a:cubicBezTo>
                  <a:pt x="7582" y="29759"/>
                  <a:pt x="12002" y="23144"/>
                  <a:pt x="17573" y="17573"/>
                </a:cubicBezTo>
                <a:cubicBezTo>
                  <a:pt x="23145" y="12002"/>
                  <a:pt x="29759" y="7582"/>
                  <a:pt x="37039" y="4567"/>
                </a:cubicBezTo>
                <a:cubicBezTo>
                  <a:pt x="44318" y="1552"/>
                  <a:pt x="52120" y="0"/>
                  <a:pt x="60000" y="0"/>
                </a:cubicBezTo>
                <a:lnTo>
                  <a:pt x="60000" y="0"/>
                </a:lnTo>
                <a:cubicBezTo>
                  <a:pt x="67879" y="0"/>
                  <a:pt x="75681" y="1552"/>
                  <a:pt x="82961" y="4567"/>
                </a:cubicBezTo>
                <a:cubicBezTo>
                  <a:pt x="90240" y="7582"/>
                  <a:pt x="96855" y="12002"/>
                  <a:pt x="102426" y="17573"/>
                </a:cubicBezTo>
                <a:cubicBezTo>
                  <a:pt x="107997" y="23145"/>
                  <a:pt x="112417" y="29759"/>
                  <a:pt x="115432" y="37039"/>
                </a:cubicBezTo>
                <a:cubicBezTo>
                  <a:pt x="118447" y="44318"/>
                  <a:pt x="120000" y="52121"/>
                  <a:pt x="119999" y="60000"/>
                </a:cubicBezTo>
                <a:lnTo>
                  <a:pt x="120000" y="60000"/>
                </a:lnTo>
                <a:cubicBezTo>
                  <a:pt x="120000" y="67879"/>
                  <a:pt x="118447" y="75681"/>
                  <a:pt x="115432" y="82961"/>
                </a:cubicBezTo>
                <a:cubicBezTo>
                  <a:pt x="112417" y="90240"/>
                  <a:pt x="107997" y="96855"/>
                  <a:pt x="102426" y="102426"/>
                </a:cubicBezTo>
                <a:cubicBezTo>
                  <a:pt x="96854" y="107998"/>
                  <a:pt x="90240" y="112417"/>
                  <a:pt x="82960" y="115432"/>
                </a:cubicBezTo>
                <a:cubicBezTo>
                  <a:pt x="75681" y="118448"/>
                  <a:pt x="67879" y="120000"/>
                  <a:pt x="60000" y="120000"/>
                </a:cubicBezTo>
                <a:lnTo>
                  <a:pt x="60000" y="120000"/>
                </a:lnTo>
                <a:cubicBezTo>
                  <a:pt x="52120" y="120000"/>
                  <a:pt x="44318" y="118448"/>
                  <a:pt x="37038" y="115432"/>
                </a:cubicBezTo>
                <a:cubicBezTo>
                  <a:pt x="29759" y="112417"/>
                  <a:pt x="23144" y="107997"/>
                  <a:pt x="17573" y="102426"/>
                </a:cubicBezTo>
                <a:cubicBezTo>
                  <a:pt x="12002" y="96855"/>
                  <a:pt x="7582" y="90240"/>
                  <a:pt x="4567" y="82961"/>
                </a:cubicBezTo>
                <a:cubicBezTo>
                  <a:pt x="1551" y="75681"/>
                  <a:pt x="0" y="67879"/>
                  <a:pt x="0" y="60000"/>
                </a:cubicBezTo>
                <a:close/>
                <a:moveTo>
                  <a:pt x="2834" y="60000"/>
                </a:moveTo>
                <a:lnTo>
                  <a:pt x="2834" y="60000"/>
                </a:lnTo>
                <a:cubicBezTo>
                  <a:pt x="2834" y="67506"/>
                  <a:pt x="4312" y="74940"/>
                  <a:pt x="7185" y="81876"/>
                </a:cubicBezTo>
                <a:cubicBezTo>
                  <a:pt x="10058" y="88811"/>
                  <a:pt x="14269" y="95113"/>
                  <a:pt x="19577" y="100422"/>
                </a:cubicBezTo>
                <a:cubicBezTo>
                  <a:pt x="24885" y="105730"/>
                  <a:pt x="31188" y="109941"/>
                  <a:pt x="38123" y="112814"/>
                </a:cubicBezTo>
                <a:cubicBezTo>
                  <a:pt x="45058" y="115687"/>
                  <a:pt x="52492" y="117165"/>
                  <a:pt x="59999" y="117165"/>
                </a:cubicBezTo>
                <a:lnTo>
                  <a:pt x="59999" y="117165"/>
                </a:lnTo>
                <a:cubicBezTo>
                  <a:pt x="67506" y="117165"/>
                  <a:pt x="74940" y="115687"/>
                  <a:pt x="81876" y="112814"/>
                </a:cubicBezTo>
                <a:cubicBezTo>
                  <a:pt x="88811" y="109941"/>
                  <a:pt x="95113" y="105730"/>
                  <a:pt x="100422" y="100422"/>
                </a:cubicBezTo>
                <a:cubicBezTo>
                  <a:pt x="105730" y="95114"/>
                  <a:pt x="109941" y="88811"/>
                  <a:pt x="112813" y="81876"/>
                </a:cubicBezTo>
                <a:cubicBezTo>
                  <a:pt x="115686" y="74940"/>
                  <a:pt x="117165" y="67506"/>
                  <a:pt x="117165" y="60000"/>
                </a:cubicBezTo>
                <a:lnTo>
                  <a:pt x="117165" y="60000"/>
                </a:lnTo>
                <a:cubicBezTo>
                  <a:pt x="117165" y="52493"/>
                  <a:pt x="115686" y="45059"/>
                  <a:pt x="112813" y="38123"/>
                </a:cubicBezTo>
                <a:cubicBezTo>
                  <a:pt x="109941" y="31188"/>
                  <a:pt x="105730" y="24886"/>
                  <a:pt x="100422" y="19577"/>
                </a:cubicBezTo>
                <a:cubicBezTo>
                  <a:pt x="95113" y="14269"/>
                  <a:pt x="88811" y="10058"/>
                  <a:pt x="81876" y="7185"/>
                </a:cubicBezTo>
                <a:cubicBezTo>
                  <a:pt x="74940" y="4313"/>
                  <a:pt x="67506" y="2834"/>
                  <a:pt x="59999" y="2834"/>
                </a:cubicBezTo>
                <a:lnTo>
                  <a:pt x="59999" y="2834"/>
                </a:lnTo>
                <a:cubicBezTo>
                  <a:pt x="52492" y="2834"/>
                  <a:pt x="45058" y="4313"/>
                  <a:pt x="38123" y="7185"/>
                </a:cubicBezTo>
                <a:cubicBezTo>
                  <a:pt x="31187" y="10058"/>
                  <a:pt x="24885" y="14269"/>
                  <a:pt x="19577" y="19577"/>
                </a:cubicBezTo>
                <a:cubicBezTo>
                  <a:pt x="14269" y="24885"/>
                  <a:pt x="10058" y="31188"/>
                  <a:pt x="7185" y="38123"/>
                </a:cubicBezTo>
                <a:cubicBezTo>
                  <a:pt x="4312" y="45059"/>
                  <a:pt x="2834" y="52493"/>
                  <a:pt x="2834" y="60000"/>
                </a:cubicBezTo>
                <a:close/>
              </a:path>
            </a:pathLst>
          </a:custGeom>
          <a:gradFill>
            <a:gsLst>
              <a:gs pos="0">
                <a:srgbClr val="3F80CD"/>
              </a:gs>
              <a:gs pos="100000">
                <a:srgbClr val="9BC1FF"/>
              </a:gs>
            </a:gsLst>
            <a:lin ang="16200000" scaled="0"/>
          </a:gra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413" name="Shape 413"/>
          <p:cNvSpPr/>
          <p:nvPr/>
        </p:nvSpPr>
        <p:spPr>
          <a:xfrm>
            <a:off x="4800600" y="5791200"/>
            <a:ext cx="838199" cy="914400"/>
          </a:xfrm>
          <a:custGeom>
            <a:avLst/>
            <a:gdLst/>
            <a:ahLst/>
            <a:cxnLst/>
            <a:rect l="0" t="0" r="0" b="0"/>
            <a:pathLst>
              <a:path w="120000" h="120000" extrusionOk="0">
                <a:moveTo>
                  <a:pt x="0" y="60000"/>
                </a:moveTo>
                <a:lnTo>
                  <a:pt x="0" y="60000"/>
                </a:lnTo>
                <a:cubicBezTo>
                  <a:pt x="0" y="52120"/>
                  <a:pt x="1551" y="44318"/>
                  <a:pt x="4567" y="37038"/>
                </a:cubicBezTo>
                <a:cubicBezTo>
                  <a:pt x="7582" y="29759"/>
                  <a:pt x="12002" y="23144"/>
                  <a:pt x="17573" y="17573"/>
                </a:cubicBezTo>
                <a:cubicBezTo>
                  <a:pt x="23145" y="12002"/>
                  <a:pt x="29759" y="7582"/>
                  <a:pt x="37039" y="4567"/>
                </a:cubicBezTo>
                <a:cubicBezTo>
                  <a:pt x="44318" y="1551"/>
                  <a:pt x="52120" y="0"/>
                  <a:pt x="60000" y="0"/>
                </a:cubicBezTo>
                <a:lnTo>
                  <a:pt x="60000" y="0"/>
                </a:lnTo>
                <a:cubicBezTo>
                  <a:pt x="67879" y="0"/>
                  <a:pt x="75681" y="1551"/>
                  <a:pt x="82961" y="4567"/>
                </a:cubicBezTo>
                <a:cubicBezTo>
                  <a:pt x="90240" y="7582"/>
                  <a:pt x="96855" y="12002"/>
                  <a:pt x="102426" y="17573"/>
                </a:cubicBezTo>
                <a:cubicBezTo>
                  <a:pt x="107997" y="23145"/>
                  <a:pt x="112417" y="29759"/>
                  <a:pt x="115432" y="37039"/>
                </a:cubicBezTo>
                <a:cubicBezTo>
                  <a:pt x="118447" y="44318"/>
                  <a:pt x="120000" y="52120"/>
                  <a:pt x="119999" y="60000"/>
                </a:cubicBezTo>
                <a:lnTo>
                  <a:pt x="120000" y="60000"/>
                </a:lnTo>
                <a:cubicBezTo>
                  <a:pt x="120000" y="67879"/>
                  <a:pt x="118447" y="75681"/>
                  <a:pt x="115432" y="82961"/>
                </a:cubicBezTo>
                <a:cubicBezTo>
                  <a:pt x="112417" y="90240"/>
                  <a:pt x="107997" y="96855"/>
                  <a:pt x="102426" y="102426"/>
                </a:cubicBezTo>
                <a:cubicBezTo>
                  <a:pt x="96854" y="107997"/>
                  <a:pt x="90240" y="112417"/>
                  <a:pt x="82960" y="115432"/>
                </a:cubicBezTo>
                <a:cubicBezTo>
                  <a:pt x="75681" y="118448"/>
                  <a:pt x="67879" y="120000"/>
                  <a:pt x="60000" y="120000"/>
                </a:cubicBezTo>
                <a:lnTo>
                  <a:pt x="60000" y="120000"/>
                </a:lnTo>
                <a:cubicBezTo>
                  <a:pt x="52120" y="120000"/>
                  <a:pt x="44318" y="118448"/>
                  <a:pt x="37038" y="115432"/>
                </a:cubicBezTo>
                <a:cubicBezTo>
                  <a:pt x="29759" y="112417"/>
                  <a:pt x="23144" y="107997"/>
                  <a:pt x="17573" y="102426"/>
                </a:cubicBezTo>
                <a:cubicBezTo>
                  <a:pt x="12002" y="96855"/>
                  <a:pt x="7582" y="90240"/>
                  <a:pt x="4567" y="82961"/>
                </a:cubicBezTo>
                <a:cubicBezTo>
                  <a:pt x="1551" y="75681"/>
                  <a:pt x="0" y="67879"/>
                  <a:pt x="0" y="60000"/>
                </a:cubicBezTo>
                <a:close/>
                <a:moveTo>
                  <a:pt x="2834" y="60000"/>
                </a:moveTo>
                <a:lnTo>
                  <a:pt x="2834" y="60000"/>
                </a:lnTo>
                <a:cubicBezTo>
                  <a:pt x="2834" y="67537"/>
                  <a:pt x="4312" y="75002"/>
                  <a:pt x="7185" y="81966"/>
                </a:cubicBezTo>
                <a:cubicBezTo>
                  <a:pt x="10058" y="88930"/>
                  <a:pt x="14269" y="95258"/>
                  <a:pt x="19577" y="100589"/>
                </a:cubicBezTo>
                <a:cubicBezTo>
                  <a:pt x="24885" y="105919"/>
                  <a:pt x="31187" y="110147"/>
                  <a:pt x="38123" y="113032"/>
                </a:cubicBezTo>
                <a:cubicBezTo>
                  <a:pt x="45058" y="115916"/>
                  <a:pt x="52492" y="117401"/>
                  <a:pt x="59999" y="117401"/>
                </a:cubicBezTo>
                <a:lnTo>
                  <a:pt x="59999" y="117401"/>
                </a:lnTo>
                <a:cubicBezTo>
                  <a:pt x="67506" y="117401"/>
                  <a:pt x="74940" y="115916"/>
                  <a:pt x="81876" y="113032"/>
                </a:cubicBezTo>
                <a:cubicBezTo>
                  <a:pt x="88811" y="110147"/>
                  <a:pt x="95113" y="105919"/>
                  <a:pt x="100422" y="100589"/>
                </a:cubicBezTo>
                <a:cubicBezTo>
                  <a:pt x="105730" y="95259"/>
                  <a:pt x="109941" y="88930"/>
                  <a:pt x="112813" y="81966"/>
                </a:cubicBezTo>
                <a:cubicBezTo>
                  <a:pt x="115686" y="75002"/>
                  <a:pt x="117165" y="67537"/>
                  <a:pt x="117165" y="60000"/>
                </a:cubicBezTo>
                <a:lnTo>
                  <a:pt x="117165" y="60000"/>
                </a:lnTo>
                <a:cubicBezTo>
                  <a:pt x="117165" y="52461"/>
                  <a:pt x="115686" y="44997"/>
                  <a:pt x="112813" y="38033"/>
                </a:cubicBezTo>
                <a:cubicBezTo>
                  <a:pt x="109941" y="31069"/>
                  <a:pt x="105730" y="24740"/>
                  <a:pt x="100422" y="19410"/>
                </a:cubicBezTo>
                <a:cubicBezTo>
                  <a:pt x="95113" y="14080"/>
                  <a:pt x="88811" y="9852"/>
                  <a:pt x="81876" y="6967"/>
                </a:cubicBezTo>
                <a:cubicBezTo>
                  <a:pt x="74940" y="4082"/>
                  <a:pt x="67506" y="2598"/>
                  <a:pt x="59999" y="2598"/>
                </a:cubicBezTo>
                <a:lnTo>
                  <a:pt x="59999" y="2598"/>
                </a:lnTo>
                <a:cubicBezTo>
                  <a:pt x="52492" y="2598"/>
                  <a:pt x="45058" y="4082"/>
                  <a:pt x="38123" y="6967"/>
                </a:cubicBezTo>
                <a:cubicBezTo>
                  <a:pt x="31187" y="9852"/>
                  <a:pt x="24885" y="14080"/>
                  <a:pt x="19577" y="19410"/>
                </a:cubicBezTo>
                <a:cubicBezTo>
                  <a:pt x="14269" y="24740"/>
                  <a:pt x="10058" y="31069"/>
                  <a:pt x="7185" y="38033"/>
                </a:cubicBezTo>
                <a:cubicBezTo>
                  <a:pt x="4312" y="44997"/>
                  <a:pt x="2833" y="52461"/>
                  <a:pt x="2834" y="60000"/>
                </a:cubicBezTo>
                <a:close/>
              </a:path>
            </a:pathLst>
          </a:custGeom>
          <a:gradFill>
            <a:gsLst>
              <a:gs pos="0">
                <a:srgbClr val="3F80CD"/>
              </a:gs>
              <a:gs pos="100000">
                <a:srgbClr val="9BC1FF"/>
              </a:gs>
            </a:gsLst>
            <a:lin ang="16200000" scaled="0"/>
          </a:gra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414" name="Shape 414"/>
          <p:cNvSpPr txBox="1"/>
          <p:nvPr/>
        </p:nvSpPr>
        <p:spPr>
          <a:xfrm>
            <a:off x="3962400" y="5486400"/>
            <a:ext cx="954086"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2 meses</a:t>
            </a:r>
          </a:p>
        </p:txBody>
      </p:sp>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Shape 419"/>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 IMC</a:t>
            </a:r>
          </a:p>
        </p:txBody>
      </p:sp>
      <p:sp>
        <p:nvSpPr>
          <p:cNvPr id="420" name="Shape 420"/>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a:solidFill>
                  <a:schemeClr val="dk1"/>
                </a:solidFill>
                <a:latin typeface="Calibri"/>
                <a:ea typeface="Calibri"/>
                <a:cs typeface="Calibri"/>
                <a:sym typeface="Calibri"/>
              </a:rPr>
              <a:t>La </a:t>
            </a:r>
            <a:r>
              <a:rPr lang="en-US" sz="3200" b="0" i="0" u="none">
                <a:solidFill>
                  <a:srgbClr val="C00000"/>
                </a:solidFill>
                <a:latin typeface="Calibri"/>
                <a:ea typeface="Calibri"/>
                <a:cs typeface="Calibri"/>
                <a:sym typeface="Calibri"/>
              </a:rPr>
              <a:t>línea central </a:t>
            </a:r>
            <a:r>
              <a:rPr lang="en-US" sz="3200" b="0" i="0" u="none">
                <a:solidFill>
                  <a:schemeClr val="dk1"/>
                </a:solidFill>
                <a:latin typeface="Calibri"/>
                <a:ea typeface="Calibri"/>
                <a:cs typeface="Calibri"/>
                <a:sym typeface="Calibri"/>
              </a:rPr>
              <a:t>corresponde a la </a:t>
            </a:r>
            <a:r>
              <a:rPr lang="en-US" sz="3200" b="0" i="0" u="none">
                <a:solidFill>
                  <a:srgbClr val="C00000"/>
                </a:solidFill>
                <a:latin typeface="Calibri"/>
                <a:ea typeface="Calibri"/>
                <a:cs typeface="Calibri"/>
                <a:sym typeface="Calibri"/>
              </a:rPr>
              <a:t>media colombiana.</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a:solidFill>
                  <a:schemeClr val="dk1"/>
                </a:solidFill>
                <a:latin typeface="Calibri"/>
                <a:ea typeface="Calibri"/>
                <a:cs typeface="Calibri"/>
                <a:sym typeface="Calibri"/>
              </a:rPr>
              <a:t>Los </a:t>
            </a:r>
            <a:r>
              <a:rPr lang="en-US" sz="3200" b="0" i="0" u="none">
                <a:solidFill>
                  <a:srgbClr val="C00000"/>
                </a:solidFill>
                <a:latin typeface="Calibri"/>
                <a:ea typeface="Calibri"/>
                <a:cs typeface="Calibri"/>
                <a:sym typeface="Calibri"/>
              </a:rPr>
              <a:t>colores</a:t>
            </a:r>
            <a:r>
              <a:rPr lang="en-US" sz="3200" b="0" i="0" u="none">
                <a:solidFill>
                  <a:schemeClr val="dk1"/>
                </a:solidFill>
                <a:latin typeface="Calibri"/>
                <a:ea typeface="Calibri"/>
                <a:cs typeface="Calibri"/>
                <a:sym typeface="Calibri"/>
              </a:rPr>
              <a:t> corresponden a </a:t>
            </a:r>
            <a:r>
              <a:rPr lang="en-US" sz="3200" b="0" i="0" u="none">
                <a:solidFill>
                  <a:srgbClr val="C00000"/>
                </a:solidFill>
                <a:latin typeface="Calibri"/>
                <a:ea typeface="Calibri"/>
                <a:cs typeface="Calibri"/>
                <a:sym typeface="Calibri"/>
              </a:rPr>
              <a:t>los rangos colombianos</a:t>
            </a:r>
            <a:r>
              <a:rPr lang="en-US" sz="3200" b="0" i="0" u="none">
                <a:solidFill>
                  <a:schemeClr val="dk1"/>
                </a:solidFill>
                <a:latin typeface="Calibri"/>
                <a:ea typeface="Calibri"/>
                <a:cs typeface="Calibri"/>
                <a:sym typeface="Calibri"/>
              </a:rPr>
              <a:t> de +1/-1 DE, +2/-2 DE, +3/-3 DE.</a:t>
            </a:r>
          </a:p>
          <a:p>
            <a:pPr marL="342900" marR="0" lvl="0" indent="-342900" algn="l" rtl="0">
              <a:lnSpc>
                <a:spcPct val="100000"/>
              </a:lnSpc>
              <a:spcBef>
                <a:spcPts val="640"/>
              </a:spcBef>
              <a:spcAft>
                <a:spcPts val="0"/>
              </a:spcAft>
              <a:buClr>
                <a:schemeClr val="dk1"/>
              </a:buClr>
              <a:buSzPct val="100000"/>
              <a:buFont typeface="Arial"/>
              <a:buChar char="•"/>
            </a:pPr>
            <a:r>
              <a:rPr lang="en-US" sz="3200" b="0" i="0" u="none">
                <a:solidFill>
                  <a:schemeClr val="dk1"/>
                </a:solidFill>
                <a:latin typeface="Calibri"/>
                <a:ea typeface="Calibri"/>
                <a:cs typeface="Calibri"/>
                <a:sym typeface="Calibri"/>
              </a:rPr>
              <a:t>Las </a:t>
            </a:r>
            <a:r>
              <a:rPr lang="en-US" sz="3200" b="0" i="0" u="none">
                <a:solidFill>
                  <a:srgbClr val="C00000"/>
                </a:solidFill>
                <a:latin typeface="Calibri"/>
                <a:ea typeface="Calibri"/>
                <a:cs typeface="Calibri"/>
                <a:sym typeface="Calibri"/>
              </a:rPr>
              <a:t>líneas punteadas </a:t>
            </a:r>
            <a:r>
              <a:rPr lang="en-US" sz="3200" b="0" i="0" u="none">
                <a:solidFill>
                  <a:schemeClr val="dk1"/>
                </a:solidFill>
                <a:latin typeface="Calibri"/>
                <a:ea typeface="Calibri"/>
                <a:cs typeface="Calibri"/>
                <a:sym typeface="Calibri"/>
              </a:rPr>
              <a:t>corresponden a los rangos internacionales </a:t>
            </a:r>
            <a:r>
              <a:rPr lang="en-US" sz="3200" b="0" i="0" u="none">
                <a:solidFill>
                  <a:srgbClr val="C00000"/>
                </a:solidFill>
                <a:latin typeface="Calibri"/>
                <a:ea typeface="Calibri"/>
                <a:cs typeface="Calibri"/>
                <a:sym typeface="Calibri"/>
              </a:rPr>
              <a:t>IOTF</a:t>
            </a:r>
            <a:r>
              <a:rPr lang="en-US" sz="3200" b="0" i="0" u="none">
                <a:solidFill>
                  <a:schemeClr val="dk1"/>
                </a:solidFill>
                <a:latin typeface="Calibri"/>
                <a:ea typeface="Calibri"/>
                <a:cs typeface="Calibri"/>
                <a:sym typeface="Calibri"/>
              </a:rPr>
              <a:t> (international obesity task force)</a:t>
            </a:r>
          </a:p>
          <a:p>
            <a:pPr marL="342900" marR="0" lvl="0" indent="-342900" algn="l" rtl="0">
              <a:spcBef>
                <a:spcPts val="640"/>
              </a:spcBef>
              <a:spcAft>
                <a:spcPts val="0"/>
              </a:spcAft>
              <a:buClr>
                <a:schemeClr val="dk1"/>
              </a:buClr>
              <a:buSzPct val="100000"/>
              <a:buFont typeface="Arial"/>
              <a:buNone/>
            </a:pPr>
            <a:endParaRPr sz="3200" b="0" i="0" u="none">
              <a:solidFill>
                <a:schemeClr val="dk1"/>
              </a:solidFill>
              <a:latin typeface="Calibri"/>
              <a:ea typeface="Calibri"/>
              <a:cs typeface="Calibri"/>
              <a:sym typeface="Calibri"/>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p:nvPr/>
        </p:nvSpPr>
        <p:spPr>
          <a:xfrm>
            <a:off x="857250" y="1928811"/>
            <a:ext cx="7072312" cy="34162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100000"/>
              <a:buFont typeface="Noto Sans Symbols"/>
              <a:buChar char="✓"/>
            </a:pPr>
            <a:r>
              <a:rPr lang="en-US" sz="1800" b="0" i="0" u="none">
                <a:solidFill>
                  <a:schemeClr val="dk1"/>
                </a:solidFill>
                <a:latin typeface="Arial"/>
                <a:ea typeface="Arial"/>
                <a:cs typeface="Arial"/>
                <a:sym typeface="Arial"/>
              </a:rPr>
              <a:t>CURVAS DE 0- 48 MESES NIÑOS</a:t>
            </a:r>
          </a:p>
          <a:p>
            <a:pPr marL="0" marR="0" lvl="0" indent="0" algn="l" rtl="0">
              <a:lnSpc>
                <a:spcPct val="100000"/>
              </a:lnSpc>
              <a:spcBef>
                <a:spcPts val="0"/>
              </a:spcBef>
              <a:spcAft>
                <a:spcPts val="0"/>
              </a:spcAft>
              <a:buClr>
                <a:schemeClr val="dk1"/>
              </a:buClr>
              <a:buFont typeface="Noto Sans Symbols"/>
              <a:buNone/>
            </a:pPr>
            <a:endParaRPr sz="18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Noto Sans Symbols"/>
              <a:buChar char="✓"/>
            </a:pPr>
            <a:r>
              <a:rPr lang="en-US" sz="1800" b="0" i="0" u="none">
                <a:solidFill>
                  <a:schemeClr val="dk1"/>
                </a:solidFill>
                <a:latin typeface="Arial"/>
                <a:ea typeface="Arial"/>
                <a:cs typeface="Arial"/>
                <a:sym typeface="Arial"/>
              </a:rPr>
              <a:t>CURVAS DE 0- 48 MESES NIÑAS</a:t>
            </a:r>
          </a:p>
          <a:p>
            <a:pPr marL="0" marR="0" lvl="0" indent="0" algn="l" rtl="0">
              <a:lnSpc>
                <a:spcPct val="100000"/>
              </a:lnSpc>
              <a:spcBef>
                <a:spcPts val="0"/>
              </a:spcBef>
              <a:spcAft>
                <a:spcPts val="0"/>
              </a:spcAft>
              <a:buClr>
                <a:schemeClr val="dk1"/>
              </a:buClr>
              <a:buFont typeface="Noto Sans Symbols"/>
              <a:buNone/>
            </a:pPr>
            <a:endParaRPr sz="18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Noto Sans Symbols"/>
              <a:buChar char="✓"/>
            </a:pPr>
            <a:r>
              <a:rPr lang="en-US" sz="1800" b="0" i="0" u="none">
                <a:solidFill>
                  <a:schemeClr val="dk1"/>
                </a:solidFill>
                <a:latin typeface="Arial"/>
                <a:ea typeface="Arial"/>
                <a:cs typeface="Arial"/>
                <a:sym typeface="Arial"/>
              </a:rPr>
              <a:t>CURVAS DE 4-20 AÑOS NIÑOS</a:t>
            </a:r>
          </a:p>
          <a:p>
            <a:pPr marL="0" marR="0" lvl="0" indent="0" algn="l" rtl="0">
              <a:lnSpc>
                <a:spcPct val="100000"/>
              </a:lnSpc>
              <a:spcBef>
                <a:spcPts val="0"/>
              </a:spcBef>
              <a:spcAft>
                <a:spcPts val="0"/>
              </a:spcAft>
              <a:buClr>
                <a:schemeClr val="dk1"/>
              </a:buClr>
              <a:buFont typeface="Noto Sans Symbols"/>
              <a:buNone/>
            </a:pPr>
            <a:endParaRPr sz="18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Noto Sans Symbols"/>
              <a:buChar char="✓"/>
            </a:pPr>
            <a:r>
              <a:rPr lang="en-US" sz="1800" b="0" i="0" u="none">
                <a:solidFill>
                  <a:schemeClr val="dk1"/>
                </a:solidFill>
                <a:latin typeface="Arial"/>
                <a:ea typeface="Arial"/>
                <a:cs typeface="Arial"/>
                <a:sym typeface="Arial"/>
              </a:rPr>
              <a:t>CURVAS DE 4-20 AÑOS NIÑAS</a:t>
            </a:r>
          </a:p>
          <a:p>
            <a:pPr marL="0" marR="0" lvl="0" indent="0" algn="l" rtl="0">
              <a:lnSpc>
                <a:spcPct val="100000"/>
              </a:lnSpc>
              <a:spcBef>
                <a:spcPts val="0"/>
              </a:spcBef>
              <a:spcAft>
                <a:spcPts val="0"/>
              </a:spcAft>
              <a:buClr>
                <a:schemeClr val="dk1"/>
              </a:buClr>
              <a:buFont typeface="Noto Sans Symbols"/>
              <a:buNone/>
            </a:pPr>
            <a:endParaRPr sz="18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Noto Sans Symbols"/>
              <a:buChar char="✓"/>
            </a:pPr>
            <a:r>
              <a:rPr lang="en-US" sz="1800" b="0" i="0" u="none">
                <a:solidFill>
                  <a:schemeClr val="dk1"/>
                </a:solidFill>
                <a:latin typeface="Arial"/>
                <a:ea typeface="Arial"/>
                <a:cs typeface="Arial"/>
                <a:sym typeface="Arial"/>
              </a:rPr>
              <a:t>IMC 0- 20 AÑOS NIÑOS</a:t>
            </a:r>
          </a:p>
          <a:p>
            <a:pPr marL="0" marR="0" lvl="0" indent="0" algn="l" rtl="0">
              <a:lnSpc>
                <a:spcPct val="100000"/>
              </a:lnSpc>
              <a:spcBef>
                <a:spcPts val="0"/>
              </a:spcBef>
              <a:spcAft>
                <a:spcPts val="0"/>
              </a:spcAft>
              <a:buClr>
                <a:schemeClr val="dk1"/>
              </a:buClr>
              <a:buFont typeface="Noto Sans Symbols"/>
              <a:buNone/>
            </a:pPr>
            <a:endParaRPr sz="1800" b="0" i="0" u="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ct val="100000"/>
              <a:buFont typeface="Noto Sans Symbols"/>
              <a:buChar char="✓"/>
            </a:pPr>
            <a:r>
              <a:rPr lang="en-US" sz="1800" b="0" i="0" u="none">
                <a:solidFill>
                  <a:schemeClr val="dk1"/>
                </a:solidFill>
                <a:latin typeface="Arial"/>
                <a:ea typeface="Arial"/>
                <a:cs typeface="Arial"/>
                <a:sym typeface="Arial"/>
              </a:rPr>
              <a:t>IMC 0-20 AÑOS NIÑAS</a:t>
            </a:r>
          </a:p>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01" name="Shape 101"/>
          <p:cNvSpPr txBox="1"/>
          <p:nvPr/>
        </p:nvSpPr>
        <p:spPr>
          <a:xfrm>
            <a:off x="1143000" y="642937"/>
            <a:ext cx="6407150" cy="769937"/>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4400" b="0" i="0" u="none">
                <a:solidFill>
                  <a:schemeClr val="dk1"/>
                </a:solidFill>
                <a:latin typeface="Arial"/>
                <a:ea typeface="Arial"/>
                <a:cs typeface="Arial"/>
                <a:sym typeface="Arial"/>
              </a:rPr>
              <a:t>CURVAS DISPONIBLES</a:t>
            </a:r>
          </a:p>
        </p:txBody>
      </p:sp>
    </p:spTree>
  </p:cSld>
  <p:clrMapOvr>
    <a:masterClrMapping/>
  </p:clrMapOvr>
  <p:transition spd="slow">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Shape 425"/>
          <p:cNvSpPr txBox="1">
            <a:spLocks noGrp="1"/>
          </p:cNvSpPr>
          <p:nvPr>
            <p:ph type="title"/>
          </p:nvPr>
        </p:nvSpPr>
        <p:spPr>
          <a:xfrm>
            <a:off x="457200" y="0"/>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IMC 2-20 AÑOS</a:t>
            </a:r>
          </a:p>
        </p:txBody>
      </p:sp>
      <p:sp>
        <p:nvSpPr>
          <p:cNvPr id="426" name="Shape 426"/>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None/>
            </a:pPr>
            <a:endParaRPr sz="3200">
              <a:solidFill>
                <a:schemeClr val="dk1"/>
              </a:solidFill>
              <a:latin typeface="Calibri"/>
              <a:ea typeface="Calibri"/>
              <a:cs typeface="Calibri"/>
              <a:sym typeface="Calibri"/>
            </a:endParaRPr>
          </a:p>
        </p:txBody>
      </p:sp>
      <p:pic>
        <p:nvPicPr>
          <p:cNvPr id="427" name="Shape 427"/>
          <p:cNvPicPr preferRelativeResize="0"/>
          <p:nvPr/>
        </p:nvPicPr>
        <p:blipFill rotWithShape="1">
          <a:blip r:embed="rId3">
            <a:alphaModFix/>
          </a:blip>
          <a:srcRect/>
          <a:stretch/>
        </p:blipFill>
        <p:spPr>
          <a:xfrm>
            <a:off x="228600" y="808037"/>
            <a:ext cx="8458200" cy="5703886"/>
          </a:xfrm>
          <a:prstGeom prst="rect">
            <a:avLst/>
          </a:prstGeom>
          <a:noFill/>
          <a:ln w="28575" cap="flat" cmpd="sng">
            <a:solidFill>
              <a:schemeClr val="accent2"/>
            </a:solidFill>
            <a:prstDash val="solid"/>
            <a:round/>
            <a:headEnd type="none" w="med" len="med"/>
            <a:tailEnd type="none" w="med" len="med"/>
          </a:ln>
        </p:spPr>
      </p:pic>
      <p:cxnSp>
        <p:nvCxnSpPr>
          <p:cNvPr id="428" name="Shape 428"/>
          <p:cNvCxnSpPr/>
          <p:nvPr/>
        </p:nvCxnSpPr>
        <p:spPr>
          <a:xfrm rot="5400000">
            <a:off x="838199" y="3251200"/>
            <a:ext cx="762000" cy="457200"/>
          </a:xfrm>
          <a:prstGeom prst="straightConnector1">
            <a:avLst/>
          </a:prstGeom>
          <a:noFill/>
          <a:ln w="25400" cap="flat" cmpd="sng">
            <a:solidFill>
              <a:schemeClr val="accent2"/>
            </a:solidFill>
            <a:prstDash val="solid"/>
            <a:miter/>
            <a:headEnd type="none" w="med" len="med"/>
            <a:tailEnd type="stealth" w="lg" len="lg"/>
          </a:ln>
        </p:spPr>
      </p:cxnSp>
      <p:sp>
        <p:nvSpPr>
          <p:cNvPr id="429" name="Shape 429"/>
          <p:cNvSpPr txBox="1"/>
          <p:nvPr/>
        </p:nvSpPr>
        <p:spPr>
          <a:xfrm>
            <a:off x="1752600" y="2438400"/>
            <a:ext cx="2751136"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ColoresDatosColombianos</a:t>
            </a:r>
          </a:p>
        </p:txBody>
      </p:sp>
      <p:cxnSp>
        <p:nvCxnSpPr>
          <p:cNvPr id="430" name="Shape 430"/>
          <p:cNvCxnSpPr/>
          <p:nvPr/>
        </p:nvCxnSpPr>
        <p:spPr>
          <a:xfrm rot="5400000">
            <a:off x="4972842" y="2123280"/>
            <a:ext cx="533399" cy="1587"/>
          </a:xfrm>
          <a:prstGeom prst="straightConnector1">
            <a:avLst/>
          </a:prstGeom>
          <a:noFill/>
          <a:ln w="25400" cap="flat" cmpd="sng">
            <a:solidFill>
              <a:schemeClr val="accent2"/>
            </a:solidFill>
            <a:prstDash val="solid"/>
            <a:miter/>
            <a:headEnd type="none" w="med" len="med"/>
            <a:tailEnd type="stealth" w="lg" len="lg"/>
          </a:ln>
        </p:spPr>
      </p:cxnSp>
      <p:sp>
        <p:nvSpPr>
          <p:cNvPr id="431" name="Shape 431"/>
          <p:cNvSpPr txBox="1"/>
          <p:nvPr/>
        </p:nvSpPr>
        <p:spPr>
          <a:xfrm>
            <a:off x="4114800" y="1535112"/>
            <a:ext cx="2846387"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Linea Puntada Ref Intl (IOTF)</a:t>
            </a:r>
          </a:p>
        </p:txBody>
      </p:sp>
      <p:sp>
        <p:nvSpPr>
          <p:cNvPr id="432" name="Shape 432"/>
          <p:cNvSpPr/>
          <p:nvPr/>
        </p:nvSpPr>
        <p:spPr>
          <a:xfrm>
            <a:off x="8215311" y="2643186"/>
            <a:ext cx="357187" cy="455612"/>
          </a:xfrm>
          <a:custGeom>
            <a:avLst/>
            <a:gdLst/>
            <a:ahLst/>
            <a:cxnLst/>
            <a:rect l="0" t="0" r="0" b="0"/>
            <a:pathLst>
              <a:path w="120000" h="120000" extrusionOk="0">
                <a:moveTo>
                  <a:pt x="0" y="60000"/>
                </a:moveTo>
                <a:lnTo>
                  <a:pt x="0" y="60000"/>
                </a:lnTo>
                <a:cubicBezTo>
                  <a:pt x="0" y="52120"/>
                  <a:pt x="1551" y="44318"/>
                  <a:pt x="4567" y="37038"/>
                </a:cubicBezTo>
                <a:cubicBezTo>
                  <a:pt x="7582" y="29759"/>
                  <a:pt x="12002" y="23144"/>
                  <a:pt x="17573" y="17573"/>
                </a:cubicBezTo>
                <a:cubicBezTo>
                  <a:pt x="23144" y="12002"/>
                  <a:pt x="29759" y="7582"/>
                  <a:pt x="37039" y="4567"/>
                </a:cubicBezTo>
                <a:cubicBezTo>
                  <a:pt x="44318" y="1551"/>
                  <a:pt x="52120" y="0"/>
                  <a:pt x="59999" y="0"/>
                </a:cubicBezTo>
                <a:lnTo>
                  <a:pt x="60000" y="0"/>
                </a:lnTo>
                <a:cubicBezTo>
                  <a:pt x="67879" y="0"/>
                  <a:pt x="75681" y="1551"/>
                  <a:pt x="82960" y="4567"/>
                </a:cubicBezTo>
                <a:cubicBezTo>
                  <a:pt x="90240" y="7582"/>
                  <a:pt x="96855" y="12002"/>
                  <a:pt x="102426" y="17573"/>
                </a:cubicBezTo>
                <a:cubicBezTo>
                  <a:pt x="107997" y="23144"/>
                  <a:pt x="112417" y="29759"/>
                  <a:pt x="115432" y="37038"/>
                </a:cubicBezTo>
                <a:cubicBezTo>
                  <a:pt x="118448" y="44318"/>
                  <a:pt x="120000" y="52120"/>
                  <a:pt x="120000" y="60000"/>
                </a:cubicBezTo>
                <a:lnTo>
                  <a:pt x="120000" y="60000"/>
                </a:lnTo>
                <a:cubicBezTo>
                  <a:pt x="120000" y="67879"/>
                  <a:pt x="118448" y="75681"/>
                  <a:pt x="115432" y="82960"/>
                </a:cubicBezTo>
                <a:cubicBezTo>
                  <a:pt x="112417" y="90240"/>
                  <a:pt x="107997" y="96854"/>
                  <a:pt x="102426" y="102426"/>
                </a:cubicBezTo>
                <a:cubicBezTo>
                  <a:pt x="96855" y="107997"/>
                  <a:pt x="90240" y="112417"/>
                  <a:pt x="82960" y="115432"/>
                </a:cubicBezTo>
                <a:cubicBezTo>
                  <a:pt x="75681" y="118447"/>
                  <a:pt x="67879" y="120000"/>
                  <a:pt x="60000" y="120000"/>
                </a:cubicBezTo>
                <a:lnTo>
                  <a:pt x="60000" y="120000"/>
                </a:lnTo>
                <a:cubicBezTo>
                  <a:pt x="52120" y="120000"/>
                  <a:pt x="44318" y="118447"/>
                  <a:pt x="37039" y="115432"/>
                </a:cubicBezTo>
                <a:cubicBezTo>
                  <a:pt x="29759" y="112417"/>
                  <a:pt x="23144" y="107997"/>
                  <a:pt x="17573" y="102426"/>
                </a:cubicBezTo>
                <a:cubicBezTo>
                  <a:pt x="12002" y="96854"/>
                  <a:pt x="7582" y="90240"/>
                  <a:pt x="4567" y="82960"/>
                </a:cubicBezTo>
                <a:cubicBezTo>
                  <a:pt x="1551" y="75681"/>
                  <a:pt x="0" y="67879"/>
                  <a:pt x="0" y="60000"/>
                </a:cubicBezTo>
                <a:close/>
                <a:moveTo>
                  <a:pt x="8271" y="60000"/>
                </a:moveTo>
                <a:lnTo>
                  <a:pt x="8271" y="60000"/>
                </a:lnTo>
                <a:cubicBezTo>
                  <a:pt x="8271" y="67027"/>
                  <a:pt x="9609" y="73986"/>
                  <a:pt x="12209" y="80479"/>
                </a:cubicBezTo>
                <a:cubicBezTo>
                  <a:pt x="14808" y="86971"/>
                  <a:pt x="18619" y="92871"/>
                  <a:pt x="23422" y="97840"/>
                </a:cubicBezTo>
                <a:cubicBezTo>
                  <a:pt x="28225" y="102810"/>
                  <a:pt x="33928" y="106752"/>
                  <a:pt x="40204" y="109441"/>
                </a:cubicBezTo>
                <a:cubicBezTo>
                  <a:pt x="46480" y="112130"/>
                  <a:pt x="53207" y="113515"/>
                  <a:pt x="60000" y="113515"/>
                </a:cubicBezTo>
                <a:lnTo>
                  <a:pt x="60000" y="113515"/>
                </a:lnTo>
                <a:cubicBezTo>
                  <a:pt x="66792" y="113515"/>
                  <a:pt x="73519" y="112130"/>
                  <a:pt x="79795" y="109441"/>
                </a:cubicBezTo>
                <a:cubicBezTo>
                  <a:pt x="86071" y="106752"/>
                  <a:pt x="91774" y="102810"/>
                  <a:pt x="96577" y="97840"/>
                </a:cubicBezTo>
                <a:cubicBezTo>
                  <a:pt x="101380" y="92871"/>
                  <a:pt x="105191" y="86971"/>
                  <a:pt x="107790" y="80479"/>
                </a:cubicBezTo>
                <a:cubicBezTo>
                  <a:pt x="110390" y="73986"/>
                  <a:pt x="111728" y="67027"/>
                  <a:pt x="111728" y="60000"/>
                </a:cubicBezTo>
                <a:lnTo>
                  <a:pt x="111728" y="60000"/>
                </a:lnTo>
                <a:cubicBezTo>
                  <a:pt x="111728" y="52972"/>
                  <a:pt x="110390" y="46013"/>
                  <a:pt x="107790" y="39520"/>
                </a:cubicBezTo>
                <a:cubicBezTo>
                  <a:pt x="105191" y="33027"/>
                  <a:pt x="101380" y="27128"/>
                  <a:pt x="96577" y="22158"/>
                </a:cubicBezTo>
                <a:cubicBezTo>
                  <a:pt x="91774" y="17189"/>
                  <a:pt x="86071" y="13247"/>
                  <a:pt x="79795" y="10558"/>
                </a:cubicBezTo>
                <a:cubicBezTo>
                  <a:pt x="73519" y="7868"/>
                  <a:pt x="66792" y="6484"/>
                  <a:pt x="60000" y="6484"/>
                </a:cubicBezTo>
                <a:lnTo>
                  <a:pt x="60000" y="6484"/>
                </a:lnTo>
                <a:cubicBezTo>
                  <a:pt x="53207" y="6484"/>
                  <a:pt x="46480" y="7868"/>
                  <a:pt x="40204" y="10558"/>
                </a:cubicBezTo>
                <a:cubicBezTo>
                  <a:pt x="33928" y="13247"/>
                  <a:pt x="28225" y="17189"/>
                  <a:pt x="23422" y="22158"/>
                </a:cubicBezTo>
                <a:cubicBezTo>
                  <a:pt x="18619" y="27128"/>
                  <a:pt x="14808" y="33027"/>
                  <a:pt x="12209" y="39520"/>
                </a:cubicBezTo>
                <a:cubicBezTo>
                  <a:pt x="9609" y="46013"/>
                  <a:pt x="8271" y="52972"/>
                  <a:pt x="8271" y="60000"/>
                </a:cubicBezTo>
                <a:close/>
              </a:path>
            </a:pathLst>
          </a:custGeom>
          <a:solidFill>
            <a:schemeClr val="accent2"/>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433" name="Shape 433"/>
          <p:cNvSpPr txBox="1"/>
          <p:nvPr/>
        </p:nvSpPr>
        <p:spPr>
          <a:xfrm>
            <a:off x="6581775" y="2882900"/>
            <a:ext cx="477837" cy="2158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800" b="0" i="0" u="none">
                <a:solidFill>
                  <a:schemeClr val="dk1"/>
                </a:solidFill>
                <a:latin typeface="Calibri"/>
                <a:ea typeface="Calibri"/>
                <a:cs typeface="Calibri"/>
                <a:sym typeface="Calibri"/>
              </a:rPr>
              <a:t>IMC 30</a:t>
            </a:r>
          </a:p>
        </p:txBody>
      </p:sp>
      <p:sp>
        <p:nvSpPr>
          <p:cNvPr id="434" name="Shape 434"/>
          <p:cNvSpPr txBox="1"/>
          <p:nvPr/>
        </p:nvSpPr>
        <p:spPr>
          <a:xfrm>
            <a:off x="3733800" y="4572000"/>
            <a:ext cx="1262062"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MEDIA COL</a:t>
            </a:r>
          </a:p>
        </p:txBody>
      </p:sp>
      <p:sp>
        <p:nvSpPr>
          <p:cNvPr id="435" name="Shape 435"/>
          <p:cNvSpPr txBox="1"/>
          <p:nvPr/>
        </p:nvSpPr>
        <p:spPr>
          <a:xfrm>
            <a:off x="5091112" y="3736975"/>
            <a:ext cx="858836" cy="24764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000" b="0" i="0" u="none">
                <a:solidFill>
                  <a:schemeClr val="dk1"/>
                </a:solidFill>
                <a:latin typeface="Arial"/>
                <a:ea typeface="Arial"/>
                <a:cs typeface="Arial"/>
                <a:sym typeface="Arial"/>
              </a:rPr>
              <a:t>+1 DE CCC</a:t>
            </a:r>
          </a:p>
        </p:txBody>
      </p:sp>
      <p:sp>
        <p:nvSpPr>
          <p:cNvPr id="436" name="Shape 436"/>
          <p:cNvSpPr txBox="1"/>
          <p:nvPr/>
        </p:nvSpPr>
        <p:spPr>
          <a:xfrm>
            <a:off x="5087937" y="3233736"/>
            <a:ext cx="858836" cy="2460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000" b="0" i="0" u="none">
                <a:solidFill>
                  <a:schemeClr val="dk1"/>
                </a:solidFill>
                <a:latin typeface="Arial"/>
                <a:ea typeface="Arial"/>
                <a:cs typeface="Arial"/>
                <a:sym typeface="Arial"/>
              </a:rPr>
              <a:t>+2 DE CCC</a:t>
            </a:r>
          </a:p>
        </p:txBody>
      </p:sp>
      <p:sp>
        <p:nvSpPr>
          <p:cNvPr id="437" name="Shape 437"/>
          <p:cNvSpPr txBox="1"/>
          <p:nvPr/>
        </p:nvSpPr>
        <p:spPr>
          <a:xfrm>
            <a:off x="5091112" y="4695825"/>
            <a:ext cx="862011" cy="2460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000" b="0" i="0" u="none">
                <a:solidFill>
                  <a:schemeClr val="dk1"/>
                </a:solidFill>
                <a:latin typeface="Arial"/>
                <a:ea typeface="Arial"/>
                <a:cs typeface="Arial"/>
                <a:sym typeface="Arial"/>
              </a:rPr>
              <a:t>- 1 DE CCC</a:t>
            </a:r>
          </a:p>
        </p:txBody>
      </p:sp>
      <p:sp>
        <p:nvSpPr>
          <p:cNvPr id="438" name="Shape 438"/>
          <p:cNvSpPr txBox="1"/>
          <p:nvPr/>
        </p:nvSpPr>
        <p:spPr>
          <a:xfrm>
            <a:off x="5091112" y="5183187"/>
            <a:ext cx="862011" cy="2460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000" b="0" i="0" u="none">
                <a:solidFill>
                  <a:schemeClr val="dk1"/>
                </a:solidFill>
                <a:latin typeface="Arial"/>
                <a:ea typeface="Arial"/>
                <a:cs typeface="Arial"/>
                <a:sym typeface="Arial"/>
              </a:rPr>
              <a:t>- 2 DE CCC</a:t>
            </a:r>
          </a:p>
        </p:txBody>
      </p:sp>
      <p:cxnSp>
        <p:nvCxnSpPr>
          <p:cNvPr id="439" name="Shape 439"/>
          <p:cNvCxnSpPr/>
          <p:nvPr/>
        </p:nvCxnSpPr>
        <p:spPr>
          <a:xfrm>
            <a:off x="4343400" y="2808286"/>
            <a:ext cx="744537" cy="547687"/>
          </a:xfrm>
          <a:prstGeom prst="straightConnector1">
            <a:avLst/>
          </a:prstGeom>
          <a:noFill/>
          <a:ln w="25400" cap="flat" cmpd="sng">
            <a:solidFill>
              <a:schemeClr val="accent2"/>
            </a:solidFill>
            <a:prstDash val="solid"/>
            <a:miter/>
            <a:headEnd type="none" w="med" len="med"/>
            <a:tailEnd type="stealth" w="lg" len="lg"/>
          </a:ln>
        </p:spPr>
      </p:cxnSp>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pic>
        <p:nvPicPr>
          <p:cNvPr id="444" name="Shape 444"/>
          <p:cNvPicPr preferRelativeResize="0">
            <a:picLocks noGrp="1"/>
          </p:cNvPicPr>
          <p:nvPr>
            <p:ph type="body" idx="1"/>
          </p:nvPr>
        </p:nvPicPr>
        <p:blipFill rotWithShape="1">
          <a:blip r:embed="rId3">
            <a:alphaModFix/>
          </a:blip>
          <a:srcRect l="16903" t="6996" r="16009" b="8679"/>
          <a:stretch/>
        </p:blipFill>
        <p:spPr>
          <a:xfrm>
            <a:off x="423862" y="1057275"/>
            <a:ext cx="8143874" cy="5756275"/>
          </a:xfrm>
          <a:prstGeom prst="rect">
            <a:avLst/>
          </a:prstGeom>
          <a:noFill/>
          <a:ln>
            <a:noFill/>
          </a:ln>
        </p:spPr>
      </p:pic>
      <p:sp>
        <p:nvSpPr>
          <p:cNvPr id="445" name="Shape 445"/>
          <p:cNvSpPr txBox="1">
            <a:spLocks noGrp="1"/>
          </p:cNvSpPr>
          <p:nvPr>
            <p:ph type="title"/>
          </p:nvPr>
        </p:nvSpPr>
        <p:spPr>
          <a:xfrm>
            <a:off x="457200" y="-26986"/>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rgbClr val="00B050"/>
              </a:buClr>
              <a:buSzPct val="25000"/>
              <a:buFont typeface="Calibri"/>
              <a:buNone/>
            </a:pPr>
            <a:r>
              <a:rPr lang="en-US" sz="2800" b="1" i="0" u="none" strike="noStrike" cap="none">
                <a:solidFill>
                  <a:srgbClr val="00B050"/>
                </a:solidFill>
                <a:latin typeface="Calibri"/>
                <a:ea typeface="Calibri"/>
                <a:cs typeface="Calibri"/>
                <a:sym typeface="Calibri"/>
              </a:rPr>
              <a:t>IMC CURVAS COLOMBIANAS SIN PUNTOS DE CORTE IOTF</a:t>
            </a:r>
          </a:p>
        </p:txBody>
      </p:sp>
      <p:sp>
        <p:nvSpPr>
          <p:cNvPr id="446" name="Shape 446"/>
          <p:cNvSpPr txBox="1"/>
          <p:nvPr/>
        </p:nvSpPr>
        <p:spPr>
          <a:xfrm>
            <a:off x="5548312" y="3632200"/>
            <a:ext cx="858836" cy="2460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000" b="0" i="0" u="none">
                <a:solidFill>
                  <a:schemeClr val="dk1"/>
                </a:solidFill>
                <a:latin typeface="Arial"/>
                <a:ea typeface="Arial"/>
                <a:cs typeface="Arial"/>
                <a:sym typeface="Arial"/>
              </a:rPr>
              <a:t>+1 DE CCC</a:t>
            </a:r>
          </a:p>
        </p:txBody>
      </p:sp>
      <p:sp>
        <p:nvSpPr>
          <p:cNvPr id="447" name="Shape 447"/>
          <p:cNvSpPr txBox="1"/>
          <p:nvPr/>
        </p:nvSpPr>
        <p:spPr>
          <a:xfrm>
            <a:off x="5668962" y="3140075"/>
            <a:ext cx="858836" cy="2460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000" b="0" i="0" u="none">
                <a:solidFill>
                  <a:schemeClr val="dk1"/>
                </a:solidFill>
                <a:latin typeface="Arial"/>
                <a:ea typeface="Arial"/>
                <a:cs typeface="Arial"/>
                <a:sym typeface="Arial"/>
              </a:rPr>
              <a:t>+2 DE CCC</a:t>
            </a:r>
          </a:p>
        </p:txBody>
      </p:sp>
      <p:sp>
        <p:nvSpPr>
          <p:cNvPr id="448" name="Shape 448"/>
          <p:cNvSpPr txBox="1"/>
          <p:nvPr/>
        </p:nvSpPr>
        <p:spPr>
          <a:xfrm>
            <a:off x="5548312" y="5143500"/>
            <a:ext cx="825499" cy="2460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000" b="0" i="0" u="none">
                <a:solidFill>
                  <a:schemeClr val="dk1"/>
                </a:solidFill>
                <a:latin typeface="Arial"/>
                <a:ea typeface="Arial"/>
                <a:cs typeface="Arial"/>
                <a:sym typeface="Arial"/>
              </a:rPr>
              <a:t>-1 DE CCC</a:t>
            </a:r>
          </a:p>
        </p:txBody>
      </p:sp>
      <p:sp>
        <p:nvSpPr>
          <p:cNvPr id="449" name="Shape 449"/>
          <p:cNvSpPr txBox="1"/>
          <p:nvPr/>
        </p:nvSpPr>
        <p:spPr>
          <a:xfrm>
            <a:off x="5545137" y="5643562"/>
            <a:ext cx="862011" cy="24606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Arial"/>
              <a:buNone/>
            </a:pPr>
            <a:r>
              <a:rPr lang="en-US" sz="1000" b="0" i="0" u="none">
                <a:solidFill>
                  <a:schemeClr val="dk1"/>
                </a:solidFill>
                <a:latin typeface="Arial"/>
                <a:ea typeface="Arial"/>
                <a:cs typeface="Arial"/>
                <a:sym typeface="Arial"/>
              </a:rPr>
              <a:t>- 2 DE CCC</a:t>
            </a:r>
          </a:p>
        </p:txBody>
      </p:sp>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Shape 45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PUNTOS DE CORTE</a:t>
            </a:r>
          </a:p>
        </p:txBody>
      </p:sp>
      <p:sp>
        <p:nvSpPr>
          <p:cNvPr id="455" name="Shape 455"/>
          <p:cNvSpPr txBox="1"/>
          <p:nvPr/>
        </p:nvSpPr>
        <p:spPr>
          <a:xfrm>
            <a:off x="457200" y="1093787"/>
            <a:ext cx="8456612" cy="27781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Arial"/>
              <a:buNone/>
            </a:pPr>
            <a:r>
              <a:rPr lang="en-US" sz="1200" b="0" i="0" u="none">
                <a:solidFill>
                  <a:schemeClr val="dk1"/>
                </a:solidFill>
                <a:latin typeface="Arial"/>
                <a:ea typeface="Arial"/>
                <a:cs typeface="Arial"/>
                <a:sym typeface="Arial"/>
              </a:rPr>
              <a:t>CORRESPONDEN A LOS PUNTOS DE CORTE DE LA RESOLUCION 2121 COLOMBIANA</a:t>
            </a:r>
          </a:p>
        </p:txBody>
      </p:sp>
      <p:graphicFrame>
        <p:nvGraphicFramePr>
          <p:cNvPr id="456" name="Shape 456"/>
          <p:cNvGraphicFramePr/>
          <p:nvPr/>
        </p:nvGraphicFramePr>
        <p:xfrm>
          <a:off x="214312" y="1600200"/>
          <a:ext cx="8699475" cy="4851375"/>
        </p:xfrm>
        <a:graphic>
          <a:graphicData uri="http://schemas.openxmlformats.org/drawingml/2006/table">
            <a:tbl>
              <a:tblPr>
                <a:noFill/>
                <a:tableStyleId>{F9AC7C9D-DAE5-42A5-892B-A44871700CD9}</a:tableStyleId>
              </a:tblPr>
              <a:tblGrid>
                <a:gridCol w="2286000">
                  <a:extLst>
                    <a:ext uri="{9D8B030D-6E8A-4147-A177-3AD203B41FA5}">
                      <a16:colId xmlns:a16="http://schemas.microsoft.com/office/drawing/2014/main" val="20000"/>
                    </a:ext>
                  </a:extLst>
                </a:gridCol>
                <a:gridCol w="2357425">
                  <a:extLst>
                    <a:ext uri="{9D8B030D-6E8A-4147-A177-3AD203B41FA5}">
                      <a16:colId xmlns:a16="http://schemas.microsoft.com/office/drawing/2014/main" val="20001"/>
                    </a:ext>
                  </a:extLst>
                </a:gridCol>
                <a:gridCol w="4056050">
                  <a:extLst>
                    <a:ext uri="{9D8B030D-6E8A-4147-A177-3AD203B41FA5}">
                      <a16:colId xmlns:a16="http://schemas.microsoft.com/office/drawing/2014/main" val="20002"/>
                    </a:ext>
                  </a:extLst>
                </a:gridCol>
              </a:tblGrid>
              <a:tr h="371475">
                <a:tc>
                  <a:txBody>
                    <a:bodyPr/>
                    <a:lstStyle/>
                    <a:p>
                      <a:pPr marL="0" marR="0" lvl="0" indent="0" algn="l" rtl="0">
                        <a:lnSpc>
                          <a:spcPct val="100000"/>
                        </a:lnSpc>
                        <a:spcBef>
                          <a:spcPts val="0"/>
                        </a:spcBef>
                        <a:spcAft>
                          <a:spcPts val="0"/>
                        </a:spcAft>
                        <a:buClr>
                          <a:srgbClr val="FFFFFF"/>
                        </a:buClr>
                        <a:buSzPct val="25000"/>
                        <a:buFont typeface="Calibri"/>
                        <a:buNone/>
                      </a:pPr>
                      <a:r>
                        <a:rPr lang="en-US" sz="1800" b="1" i="0" u="none" strike="noStrike" cap="none">
                          <a:solidFill>
                            <a:srgbClr val="FFFFFF"/>
                          </a:solidFill>
                          <a:latin typeface="Calibri"/>
                          <a:ea typeface="Calibri"/>
                          <a:cs typeface="Calibri"/>
                          <a:sym typeface="Calibri"/>
                        </a:rPr>
                        <a:t>INDICADOR</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38100" cap="flat" cmpd="sng">
                      <a:solidFill>
                        <a:schemeClr val="lt1"/>
                      </a:solidFill>
                      <a:prstDash val="solid"/>
                      <a:round/>
                      <a:headEnd type="none" w="med" len="med"/>
                      <a:tailEnd type="none" w="med" len="med"/>
                    </a:lnB>
                    <a:solidFill>
                      <a:schemeClr val="accent1"/>
                    </a:solidFill>
                  </a:tcPr>
                </a:tc>
                <a:tc>
                  <a:txBody>
                    <a:bodyPr/>
                    <a:lstStyle/>
                    <a:p>
                      <a:pPr marL="0" marR="0" lvl="0" indent="0" algn="l" rtl="0">
                        <a:lnSpc>
                          <a:spcPct val="100000"/>
                        </a:lnSpc>
                        <a:spcBef>
                          <a:spcPts val="0"/>
                        </a:spcBef>
                        <a:spcAft>
                          <a:spcPts val="0"/>
                        </a:spcAft>
                        <a:buClr>
                          <a:srgbClr val="FFFFFF"/>
                        </a:buClr>
                        <a:buSzPct val="25000"/>
                        <a:buFont typeface="Calibri"/>
                        <a:buNone/>
                      </a:pPr>
                      <a:r>
                        <a:rPr lang="en-US" sz="1800" b="1" i="0" u="none" strike="noStrike" cap="none">
                          <a:solidFill>
                            <a:srgbClr val="FFFFFF"/>
                          </a:solidFill>
                          <a:latin typeface="Calibri"/>
                          <a:ea typeface="Calibri"/>
                          <a:cs typeface="Calibri"/>
                          <a:sym typeface="Calibri"/>
                        </a:rPr>
                        <a:t>PUNTO DE CORTE (DE)</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38100" cap="flat" cmpd="sng">
                      <a:solidFill>
                        <a:schemeClr val="lt1"/>
                      </a:solidFill>
                      <a:prstDash val="solid"/>
                      <a:round/>
                      <a:headEnd type="none" w="med" len="med"/>
                      <a:tailEnd type="none" w="med" len="med"/>
                    </a:lnB>
                    <a:solidFill>
                      <a:schemeClr val="accent1"/>
                    </a:solidFill>
                  </a:tcPr>
                </a:tc>
                <a:tc>
                  <a:txBody>
                    <a:bodyPr/>
                    <a:lstStyle/>
                    <a:p>
                      <a:pPr marL="0" marR="0" lvl="0" indent="0" algn="l" rtl="0">
                        <a:lnSpc>
                          <a:spcPct val="100000"/>
                        </a:lnSpc>
                        <a:spcBef>
                          <a:spcPts val="0"/>
                        </a:spcBef>
                        <a:spcAft>
                          <a:spcPts val="0"/>
                        </a:spcAft>
                        <a:buClr>
                          <a:srgbClr val="FFFFFF"/>
                        </a:buClr>
                        <a:buSzPct val="25000"/>
                        <a:buFont typeface="Calibri"/>
                        <a:buNone/>
                      </a:pPr>
                      <a:r>
                        <a:rPr lang="en-US" sz="1800" b="1" i="0" u="none" strike="noStrike" cap="none">
                          <a:solidFill>
                            <a:srgbClr val="FFFFFF"/>
                          </a:solidFill>
                          <a:latin typeface="Calibri"/>
                          <a:ea typeface="Calibri"/>
                          <a:cs typeface="Calibri"/>
                          <a:sym typeface="Calibri"/>
                        </a:rPr>
                        <a:t>DENOMINACION</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38100" cap="flat" cmpd="sng">
                      <a:solidFill>
                        <a:schemeClr val="lt1"/>
                      </a:solidFill>
                      <a:prstDash val="solid"/>
                      <a:round/>
                      <a:headEnd type="none" w="med" len="med"/>
                      <a:tailEnd type="none" w="med" len="med"/>
                    </a:lnB>
                    <a:solidFill>
                      <a:schemeClr val="accent1"/>
                    </a:solidFill>
                  </a:tcPr>
                </a:tc>
                <a:extLst>
                  <a:ext uri="{0D108BD9-81ED-4DB2-BD59-A6C34878D82A}">
                    <a16:rowId xmlns:a16="http://schemas.microsoft.com/office/drawing/2014/main" val="10000"/>
                  </a:ext>
                </a:extLst>
              </a:tr>
              <a:tr h="914400">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strike="noStrike" cap="none">
                          <a:solidFill>
                            <a:srgbClr val="000000"/>
                          </a:solidFill>
                          <a:latin typeface="Calibri"/>
                          <a:ea typeface="Calibri"/>
                          <a:cs typeface="Calibri"/>
                          <a:sym typeface="Calibri"/>
                        </a:rPr>
                        <a:t>TALLA/EDAD (T/E)</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381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D0D8E8"/>
                    </a:solidFill>
                  </a:tcPr>
                </a:tc>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strike="noStrike" cap="none">
                          <a:solidFill>
                            <a:srgbClr val="000000"/>
                          </a:solidFill>
                          <a:latin typeface="Calibri"/>
                          <a:ea typeface="Calibri"/>
                          <a:cs typeface="Calibri"/>
                          <a:sym typeface="Calibri"/>
                        </a:rPr>
                        <a:t>&lt;  – 2</a:t>
                      </a:r>
                    </a:p>
                    <a:p>
                      <a:pPr marL="0" marR="0" lvl="0" indent="0" algn="l" rtl="0">
                        <a:lnSpc>
                          <a:spcPct val="100000"/>
                        </a:lnSpc>
                        <a:spcBef>
                          <a:spcPts val="0"/>
                        </a:spcBef>
                        <a:spcAft>
                          <a:spcPts val="0"/>
                        </a:spcAft>
                        <a:buClr>
                          <a:srgbClr val="000000"/>
                        </a:buClr>
                        <a:buSzPct val="25000"/>
                        <a:buFont typeface="Calibri"/>
                        <a:buNone/>
                      </a:pPr>
                      <a:r>
                        <a:rPr lang="en-US" sz="1800" b="0" i="0" u="none" strike="noStrike" cap="none">
                          <a:solidFill>
                            <a:srgbClr val="000000"/>
                          </a:solidFill>
                          <a:latin typeface="Calibri"/>
                          <a:ea typeface="Calibri"/>
                          <a:cs typeface="Calibri"/>
                          <a:sym typeface="Calibri"/>
                        </a:rPr>
                        <a:t>≥ - 2 a &lt; -1</a:t>
                      </a:r>
                    </a:p>
                    <a:p>
                      <a:pPr marL="0" marR="0" lvl="0" indent="0" algn="l" rtl="0">
                        <a:lnSpc>
                          <a:spcPct val="100000"/>
                        </a:lnSpc>
                        <a:spcBef>
                          <a:spcPts val="0"/>
                        </a:spcBef>
                        <a:spcAft>
                          <a:spcPts val="0"/>
                        </a:spcAft>
                        <a:buClr>
                          <a:srgbClr val="000000"/>
                        </a:buClr>
                        <a:buSzPct val="25000"/>
                        <a:buFont typeface="Calibri"/>
                        <a:buNone/>
                      </a:pPr>
                      <a:r>
                        <a:rPr lang="en-US" sz="1800" b="0" i="0" u="none" strike="noStrike" cap="none">
                          <a:solidFill>
                            <a:srgbClr val="000000"/>
                          </a:solidFill>
                          <a:latin typeface="Calibri"/>
                          <a:ea typeface="Calibri"/>
                          <a:cs typeface="Calibri"/>
                          <a:sym typeface="Calibri"/>
                        </a:rPr>
                        <a:t>≥ -1</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381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D0D8E8"/>
                    </a:solidFill>
                  </a:tcPr>
                </a:tc>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strike="noStrike" cap="none">
                          <a:solidFill>
                            <a:srgbClr val="000000"/>
                          </a:solidFill>
                          <a:latin typeface="Calibri"/>
                          <a:ea typeface="Calibri"/>
                          <a:cs typeface="Calibri"/>
                          <a:sym typeface="Calibri"/>
                        </a:rPr>
                        <a:t>Talla baja para la edad o retraso en talla</a:t>
                      </a:r>
                    </a:p>
                    <a:p>
                      <a:pPr marL="0" marR="0" lvl="0" indent="0" algn="l" rtl="0">
                        <a:lnSpc>
                          <a:spcPct val="100000"/>
                        </a:lnSpc>
                        <a:spcBef>
                          <a:spcPts val="0"/>
                        </a:spcBef>
                        <a:spcAft>
                          <a:spcPts val="0"/>
                        </a:spcAft>
                        <a:buClr>
                          <a:srgbClr val="000000"/>
                        </a:buClr>
                        <a:buSzPct val="25000"/>
                        <a:buFont typeface="Calibri"/>
                        <a:buNone/>
                      </a:pPr>
                      <a:r>
                        <a:rPr lang="en-US" sz="1800" b="0" i="0" u="none" strike="noStrike" cap="none">
                          <a:solidFill>
                            <a:srgbClr val="000000"/>
                          </a:solidFill>
                          <a:latin typeface="Calibri"/>
                          <a:ea typeface="Calibri"/>
                          <a:cs typeface="Calibri"/>
                          <a:sym typeface="Calibri"/>
                        </a:rPr>
                        <a:t>Riesgo de talla baja</a:t>
                      </a:r>
                    </a:p>
                    <a:p>
                      <a:pPr marL="0" marR="0" lvl="0" indent="0" algn="l" rtl="0">
                        <a:lnSpc>
                          <a:spcPct val="100000"/>
                        </a:lnSpc>
                        <a:spcBef>
                          <a:spcPts val="0"/>
                        </a:spcBef>
                        <a:spcAft>
                          <a:spcPts val="0"/>
                        </a:spcAft>
                        <a:buClr>
                          <a:srgbClr val="000000"/>
                        </a:buClr>
                        <a:buSzPct val="25000"/>
                        <a:buFont typeface="Calibri"/>
                        <a:buNone/>
                      </a:pPr>
                      <a:r>
                        <a:rPr lang="en-US" sz="1800" b="0" i="0" u="none" strike="noStrike" cap="none">
                          <a:solidFill>
                            <a:srgbClr val="000000"/>
                          </a:solidFill>
                          <a:latin typeface="Calibri"/>
                          <a:ea typeface="Calibri"/>
                          <a:cs typeface="Calibri"/>
                          <a:sym typeface="Calibri"/>
                        </a:rPr>
                        <a:t>Talla adecuada para la edad</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381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D0D8E8"/>
                    </a:solidFill>
                  </a:tcPr>
                </a:tc>
                <a:extLst>
                  <a:ext uri="{0D108BD9-81ED-4DB2-BD59-A6C34878D82A}">
                    <a16:rowId xmlns:a16="http://schemas.microsoft.com/office/drawing/2014/main" val="10001"/>
                  </a:ext>
                </a:extLst>
              </a:tr>
              <a:tr h="639750">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strike="noStrike" cap="none">
                          <a:solidFill>
                            <a:srgbClr val="000000"/>
                          </a:solidFill>
                          <a:latin typeface="Calibri"/>
                          <a:ea typeface="Calibri"/>
                          <a:cs typeface="Calibri"/>
                          <a:sym typeface="Calibri"/>
                        </a:rPr>
                        <a:t>PESO/EDAD (P/E)</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E9EDF4"/>
                    </a:solidFill>
                  </a:tcPr>
                </a:tc>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strike="noStrike" cap="none">
                          <a:solidFill>
                            <a:srgbClr val="000000"/>
                          </a:solidFill>
                          <a:latin typeface="Calibri"/>
                          <a:ea typeface="Calibri"/>
                          <a:cs typeface="Calibri"/>
                          <a:sym typeface="Calibri"/>
                        </a:rPr>
                        <a:t>&lt;  – 2</a:t>
                      </a:r>
                    </a:p>
                    <a:p>
                      <a:pPr marL="0" marR="0" lvl="0" indent="0" algn="l" rtl="0">
                        <a:spcBef>
                          <a:spcPts val="0"/>
                        </a:spcBef>
                        <a:buSzPct val="25000"/>
                        <a:buNone/>
                      </a:pPr>
                      <a:endParaRPr sz="1800" b="0" i="0" u="none">
                        <a:solidFill>
                          <a:srgbClr val="000000"/>
                        </a:solidFill>
                        <a:latin typeface="Calibri"/>
                        <a:ea typeface="Calibri"/>
                        <a:cs typeface="Calibri"/>
                        <a:sym typeface="Calibri"/>
                      </a:endParaRP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E9EDF4"/>
                    </a:solidFill>
                  </a:tcPr>
                </a:tc>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Peso bajo para la edad</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E9EDF4"/>
                    </a:solidFill>
                  </a:tcPr>
                </a:tc>
                <a:extLst>
                  <a:ext uri="{0D108BD9-81ED-4DB2-BD59-A6C34878D82A}">
                    <a16:rowId xmlns:a16="http://schemas.microsoft.com/office/drawing/2014/main" val="10002"/>
                  </a:ext>
                </a:extLst>
              </a:tr>
              <a:tr h="1189025">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PERIMETRO CEFALICO</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D0D8E8"/>
                    </a:solidFill>
                  </a:tcPr>
                </a:tc>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&lt;  – 2</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 - 2 a &lt; + 2</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 2</a:t>
                      </a:r>
                    </a:p>
                    <a:p>
                      <a:pPr marL="0" marR="0" lvl="0" indent="0" algn="l" rtl="0">
                        <a:spcBef>
                          <a:spcPts val="0"/>
                        </a:spcBef>
                        <a:buSzPct val="25000"/>
                        <a:buNone/>
                      </a:pPr>
                      <a:endParaRPr sz="1800" b="0" i="0" u="none">
                        <a:solidFill>
                          <a:srgbClr val="000000"/>
                        </a:solidFill>
                        <a:latin typeface="Calibri"/>
                        <a:ea typeface="Calibri"/>
                        <a:cs typeface="Calibri"/>
                        <a:sym typeface="Calibri"/>
                      </a:endParaRP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D0D8E8"/>
                    </a:solidFill>
                  </a:tcPr>
                </a:tc>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Factor de riesgo para el neurodesarrollo</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Normal</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Factor de riesgo para el neurodesarrollo</a:t>
                      </a:r>
                    </a:p>
                    <a:p>
                      <a:pPr marL="0" marR="0" lvl="0" indent="0" algn="l" rtl="0">
                        <a:spcBef>
                          <a:spcPts val="0"/>
                        </a:spcBef>
                        <a:buSzPct val="25000"/>
                        <a:buNone/>
                      </a:pPr>
                      <a:endParaRPr sz="1800" b="0" i="0" u="none">
                        <a:solidFill>
                          <a:srgbClr val="000000"/>
                        </a:solidFill>
                        <a:latin typeface="Calibri"/>
                        <a:ea typeface="Calibri"/>
                        <a:cs typeface="Calibri"/>
                        <a:sym typeface="Calibri"/>
                      </a:endParaRP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D0D8E8"/>
                    </a:solidFill>
                  </a:tcPr>
                </a:tc>
                <a:extLst>
                  <a:ext uri="{0D108BD9-81ED-4DB2-BD59-A6C34878D82A}">
                    <a16:rowId xmlns:a16="http://schemas.microsoft.com/office/drawing/2014/main" val="10003"/>
                  </a:ext>
                </a:extLst>
              </a:tr>
              <a:tr h="1736725">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IMC/E</a:t>
                      </a: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E9EDF4"/>
                    </a:solidFill>
                  </a:tcPr>
                </a:tc>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&lt;  – 2</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 - 2 a &lt; -1</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 -1 a ≤ 1</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&gt; 1 a ≤ 2</a:t>
                      </a:r>
                    </a:p>
                    <a:p>
                      <a:pPr marL="0" marR="0" lvl="0" indent="0" algn="l" rtl="0">
                        <a:lnSpc>
                          <a:spcPct val="100000"/>
                        </a:lnSpc>
                        <a:spcBef>
                          <a:spcPts val="0"/>
                        </a:spcBef>
                        <a:spcAft>
                          <a:spcPts val="0"/>
                        </a:spcAft>
                        <a:buClr>
                          <a:schemeClr val="dk1"/>
                        </a:buClr>
                        <a:buSzPct val="25000"/>
                        <a:buFont typeface="Calibri"/>
                        <a:buNone/>
                      </a:pPr>
                      <a:endParaRPr sz="1800" b="0" i="0" u="none">
                        <a:solidFill>
                          <a:srgbClr val="000000"/>
                        </a:solidFill>
                        <a:latin typeface="Calibri"/>
                        <a:ea typeface="Calibri"/>
                        <a:cs typeface="Calibri"/>
                        <a:sym typeface="Calibri"/>
                      </a:endParaRPr>
                    </a:p>
                    <a:p>
                      <a:pPr marL="0" marR="0" lvl="0" indent="0" algn="l" rtl="0">
                        <a:spcBef>
                          <a:spcPts val="0"/>
                        </a:spcBef>
                        <a:buSzPct val="25000"/>
                        <a:buNone/>
                      </a:pPr>
                      <a:endParaRPr sz="1800" b="0" i="0" u="none">
                        <a:solidFill>
                          <a:srgbClr val="000000"/>
                        </a:solidFill>
                        <a:latin typeface="Calibri"/>
                        <a:ea typeface="Calibri"/>
                        <a:cs typeface="Calibri"/>
                        <a:sym typeface="Calibri"/>
                      </a:endParaRP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E9EDF4"/>
                    </a:solidFill>
                  </a:tcPr>
                </a:tc>
                <a:tc>
                  <a:txBody>
                    <a:bodyPr/>
                    <a:lstStyle/>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Delgadez</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Riesgo para delgadez</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Adecuado para la edad</a:t>
                      </a:r>
                    </a:p>
                    <a:p>
                      <a:pPr marL="0" marR="0" lvl="0" indent="0" algn="l" rtl="0">
                        <a:lnSpc>
                          <a:spcPct val="100000"/>
                        </a:lnSpc>
                        <a:spcBef>
                          <a:spcPts val="0"/>
                        </a:spcBef>
                        <a:spcAft>
                          <a:spcPts val="0"/>
                        </a:spcAft>
                        <a:buClr>
                          <a:srgbClr val="000000"/>
                        </a:buClr>
                        <a:buSzPct val="25000"/>
                        <a:buFont typeface="Calibri"/>
                        <a:buNone/>
                      </a:pPr>
                      <a:r>
                        <a:rPr lang="en-US" sz="1800" b="0" i="0" u="none">
                          <a:solidFill>
                            <a:srgbClr val="000000"/>
                          </a:solidFill>
                          <a:latin typeface="Calibri"/>
                          <a:ea typeface="Calibri"/>
                          <a:cs typeface="Calibri"/>
                          <a:sym typeface="Calibri"/>
                        </a:rPr>
                        <a:t>Sobrepeso</a:t>
                      </a:r>
                    </a:p>
                    <a:p>
                      <a:pPr marL="0" marR="0" lvl="0" indent="0" algn="l" rtl="0">
                        <a:spcBef>
                          <a:spcPts val="0"/>
                        </a:spcBef>
                        <a:buSzPct val="25000"/>
                        <a:buNone/>
                      </a:pPr>
                      <a:endParaRPr sz="1800" b="0" i="0" u="none">
                        <a:solidFill>
                          <a:srgbClr val="000000"/>
                        </a:solidFill>
                        <a:latin typeface="Calibri"/>
                        <a:ea typeface="Calibri"/>
                        <a:cs typeface="Calibri"/>
                        <a:sym typeface="Calibri"/>
                      </a:endParaRPr>
                    </a:p>
                  </a:txBody>
                  <a:tcPr marL="0" marR="0" marT="0" marB="0">
                    <a:lnL w="12700" cap="flat" cmpd="sng">
                      <a:solidFill>
                        <a:schemeClr val="lt1"/>
                      </a:solidFill>
                      <a:prstDash val="solid"/>
                      <a:round/>
                      <a:headEnd type="none" w="med" len="med"/>
                      <a:tailEnd type="none" w="med" len="med"/>
                    </a:lnL>
                    <a:lnR w="12700" cap="flat" cmpd="sng">
                      <a:solidFill>
                        <a:schemeClr val="lt1"/>
                      </a:solidFill>
                      <a:prstDash val="solid"/>
                      <a:round/>
                      <a:headEnd type="none" w="med" len="med"/>
                      <a:tailEnd type="none" w="med" len="med"/>
                    </a:lnR>
                    <a:lnT w="12700" cap="flat" cmpd="sng">
                      <a:solidFill>
                        <a:schemeClr val="lt1"/>
                      </a:solidFill>
                      <a:prstDash val="solid"/>
                      <a:round/>
                      <a:headEnd type="none" w="med" len="med"/>
                      <a:tailEnd type="none" w="med" len="med"/>
                    </a:lnT>
                    <a:lnB w="12700" cap="flat" cmpd="sng">
                      <a:solidFill>
                        <a:schemeClr val="lt1"/>
                      </a:solidFill>
                      <a:prstDash val="solid"/>
                      <a:round/>
                      <a:headEnd type="none" w="med" len="med"/>
                      <a:tailEnd type="none" w="med" len="med"/>
                    </a:lnB>
                    <a:solidFill>
                      <a:srgbClr val="E9EDF4"/>
                    </a:solidFill>
                  </a:tcPr>
                </a:tc>
                <a:extLst>
                  <a:ext uri="{0D108BD9-81ED-4DB2-BD59-A6C34878D82A}">
                    <a16:rowId xmlns:a16="http://schemas.microsoft.com/office/drawing/2014/main" val="10004"/>
                  </a:ext>
                </a:extLst>
              </a:tr>
            </a:tbl>
          </a:graphicData>
        </a:graphic>
      </p:graphicFrame>
    </p:spTree>
  </p:cSld>
  <p:clrMapOvr>
    <a:masterClrMapping/>
  </p:clrMapOvr>
  <p:transition spd="slow">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pic>
        <p:nvPicPr>
          <p:cNvPr id="2" name="Imagen 1" descr="CO H W HC 0-4y Gir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7133" y="0"/>
            <a:ext cx="4846211" cy="6858000"/>
          </a:xfrm>
          <a:prstGeom prst="rect">
            <a:avLst/>
          </a:prstGeom>
          <a:ln w="28575" cmpd="sng">
            <a:solidFill>
              <a:schemeClr val="accent2">
                <a:lumMod val="60000"/>
                <a:lumOff val="40000"/>
              </a:schemeClr>
            </a:solidFill>
          </a:ln>
        </p:spPr>
      </p:pic>
      <p:sp>
        <p:nvSpPr>
          <p:cNvPr id="3" name="CuadroTexto 2"/>
          <p:cNvSpPr txBox="1"/>
          <p:nvPr/>
        </p:nvSpPr>
        <p:spPr>
          <a:xfrm>
            <a:off x="310091" y="1968393"/>
            <a:ext cx="2599728" cy="523220"/>
          </a:xfrm>
          <a:prstGeom prst="rect">
            <a:avLst/>
          </a:prstGeom>
          <a:noFill/>
        </p:spPr>
        <p:txBody>
          <a:bodyPr wrap="none" rtlCol="0">
            <a:spAutoFit/>
          </a:bodyPr>
          <a:lstStyle/>
          <a:p>
            <a:r>
              <a:rPr lang="es-ES" dirty="0"/>
              <a:t>Disponibles para impresión en </a:t>
            </a:r>
          </a:p>
          <a:p>
            <a:r>
              <a:rPr lang="es-ES" dirty="0" err="1"/>
              <a:t>www.growthxp.com</a:t>
            </a:r>
            <a:endParaRPr lang="es-ES" dirty="0"/>
          </a:p>
        </p:txBody>
      </p:sp>
    </p:spTree>
  </p:cSld>
  <p:clrMapOvr>
    <a:masterClrMapping/>
  </p:clrMapOvr>
  <p:transition spd="slow">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pic>
        <p:nvPicPr>
          <p:cNvPr id="2" name="Imagen 1" descr="CO H W 4-20y Gir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17638" y="0"/>
            <a:ext cx="4846211" cy="6858000"/>
          </a:xfrm>
          <a:prstGeom prst="rect">
            <a:avLst/>
          </a:prstGeom>
          <a:ln w="28575" cmpd="sng">
            <a:solidFill>
              <a:schemeClr val="accent2">
                <a:lumMod val="60000"/>
                <a:lumOff val="40000"/>
              </a:schemeClr>
            </a:solidFill>
          </a:ln>
        </p:spPr>
      </p:pic>
      <p:sp>
        <p:nvSpPr>
          <p:cNvPr id="6" name="CuadroTexto 5"/>
          <p:cNvSpPr txBox="1"/>
          <p:nvPr/>
        </p:nvSpPr>
        <p:spPr>
          <a:xfrm>
            <a:off x="310091" y="1968393"/>
            <a:ext cx="2599728" cy="523220"/>
          </a:xfrm>
          <a:prstGeom prst="rect">
            <a:avLst/>
          </a:prstGeom>
          <a:noFill/>
        </p:spPr>
        <p:txBody>
          <a:bodyPr wrap="none" rtlCol="0">
            <a:spAutoFit/>
          </a:bodyPr>
          <a:lstStyle/>
          <a:p>
            <a:r>
              <a:rPr lang="es-ES" dirty="0"/>
              <a:t>Disponibles para impresión en </a:t>
            </a:r>
          </a:p>
          <a:p>
            <a:r>
              <a:rPr lang="es-ES" dirty="0" err="1"/>
              <a:t>www.growthxp.com</a:t>
            </a:r>
            <a:endParaRPr lang="es-ES" dirty="0"/>
          </a:p>
        </p:txBody>
      </p:sp>
    </p:spTree>
  </p:cSld>
  <p:clrMapOvr>
    <a:masterClrMapping/>
  </p:clrMapOvr>
  <p:transition spd="slow">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pic>
        <p:nvPicPr>
          <p:cNvPr id="2" name="Imagen 1" descr="CO H W HC 0-4y Boy.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7691" y="-59187"/>
            <a:ext cx="4846211" cy="6858000"/>
          </a:xfrm>
          <a:prstGeom prst="rect">
            <a:avLst/>
          </a:prstGeom>
          <a:ln w="28575" cmpd="sng">
            <a:solidFill>
              <a:schemeClr val="bg2">
                <a:lumMod val="60000"/>
                <a:lumOff val="40000"/>
              </a:schemeClr>
            </a:solidFill>
          </a:ln>
        </p:spPr>
      </p:pic>
      <p:sp>
        <p:nvSpPr>
          <p:cNvPr id="6" name="CuadroTexto 5"/>
          <p:cNvSpPr txBox="1"/>
          <p:nvPr/>
        </p:nvSpPr>
        <p:spPr>
          <a:xfrm>
            <a:off x="310091" y="1968393"/>
            <a:ext cx="2599728" cy="523220"/>
          </a:xfrm>
          <a:prstGeom prst="rect">
            <a:avLst/>
          </a:prstGeom>
          <a:noFill/>
        </p:spPr>
        <p:txBody>
          <a:bodyPr wrap="none" rtlCol="0">
            <a:spAutoFit/>
          </a:bodyPr>
          <a:lstStyle/>
          <a:p>
            <a:r>
              <a:rPr lang="es-ES" dirty="0"/>
              <a:t>Disponibles para impresión en </a:t>
            </a:r>
          </a:p>
          <a:p>
            <a:r>
              <a:rPr lang="es-ES" dirty="0" err="1"/>
              <a:t>www.growthxp.com</a:t>
            </a:r>
            <a:endParaRPr lang="es-ES" dirty="0"/>
          </a:p>
        </p:txBody>
      </p:sp>
    </p:spTree>
  </p:cSld>
  <p:clrMapOvr>
    <a:masterClrMapping/>
  </p:clrMapOvr>
  <p:transition spd="slow">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pic>
        <p:nvPicPr>
          <p:cNvPr id="2" name="Imagen 1" descr="CO H W 4-20y Boy.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1990" y="0"/>
            <a:ext cx="4846211" cy="6858000"/>
          </a:xfrm>
          <a:prstGeom prst="rect">
            <a:avLst/>
          </a:prstGeom>
          <a:ln w="28575" cmpd="sng">
            <a:solidFill>
              <a:srgbClr val="558ED5"/>
            </a:solidFill>
          </a:ln>
        </p:spPr>
      </p:pic>
      <p:sp>
        <p:nvSpPr>
          <p:cNvPr id="6" name="CuadroTexto 5"/>
          <p:cNvSpPr txBox="1"/>
          <p:nvPr/>
        </p:nvSpPr>
        <p:spPr>
          <a:xfrm>
            <a:off x="310091" y="1968393"/>
            <a:ext cx="2599728" cy="523220"/>
          </a:xfrm>
          <a:prstGeom prst="rect">
            <a:avLst/>
          </a:prstGeom>
          <a:noFill/>
        </p:spPr>
        <p:txBody>
          <a:bodyPr wrap="none" rtlCol="0">
            <a:spAutoFit/>
          </a:bodyPr>
          <a:lstStyle/>
          <a:p>
            <a:r>
              <a:rPr lang="es-ES" dirty="0"/>
              <a:t>Disponibles para impresión en </a:t>
            </a:r>
          </a:p>
          <a:p>
            <a:r>
              <a:rPr lang="es-ES" dirty="0" err="1"/>
              <a:t>www.growthxp.com</a:t>
            </a:r>
            <a:endParaRPr lang="es-ES" dirty="0"/>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0 A 48 MESES</a:t>
            </a:r>
          </a:p>
        </p:txBody>
      </p:sp>
      <p:sp>
        <p:nvSpPr>
          <p:cNvPr id="107" name="Shape 107"/>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dirty="0" err="1">
                <a:solidFill>
                  <a:schemeClr val="dk1"/>
                </a:solidFill>
                <a:latin typeface="Calibri"/>
                <a:ea typeface="Calibri"/>
                <a:cs typeface="Calibri"/>
                <a:sym typeface="Calibri"/>
              </a:rPr>
              <a:t>Existen</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curvas</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para</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cada</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sexo</a:t>
            </a:r>
            <a:endParaRPr lang="en-US" sz="3200" b="0" i="0" u="none" strike="noStrike" cap="none" dirty="0">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dirty="0">
                <a:solidFill>
                  <a:schemeClr val="dk1"/>
                </a:solidFill>
                <a:latin typeface="Calibri"/>
                <a:ea typeface="Calibri"/>
                <a:cs typeface="Calibri"/>
                <a:sym typeface="Calibri"/>
              </a:rPr>
              <a:t>En la </a:t>
            </a:r>
            <a:r>
              <a:rPr lang="en-US" sz="3200" b="0" i="0" u="none" strike="noStrike" cap="none" dirty="0" err="1">
                <a:solidFill>
                  <a:schemeClr val="dk1"/>
                </a:solidFill>
                <a:latin typeface="Calibri"/>
                <a:ea typeface="Calibri"/>
                <a:cs typeface="Calibri"/>
                <a:sym typeface="Calibri"/>
              </a:rPr>
              <a:t>curva</a:t>
            </a:r>
            <a:r>
              <a:rPr lang="en-US" sz="3200" b="0" i="0" u="none" strike="noStrike" cap="none" dirty="0">
                <a:solidFill>
                  <a:schemeClr val="dk1"/>
                </a:solidFill>
                <a:latin typeface="Calibri"/>
                <a:ea typeface="Calibri"/>
                <a:cs typeface="Calibri"/>
                <a:sym typeface="Calibri"/>
              </a:rPr>
              <a:t> superior </a:t>
            </a:r>
            <a:r>
              <a:rPr lang="en-US" sz="3200" b="0" i="0" u="none" strike="noStrike" cap="none" dirty="0" err="1">
                <a:solidFill>
                  <a:schemeClr val="dk1"/>
                </a:solidFill>
                <a:latin typeface="Calibri"/>
                <a:ea typeface="Calibri"/>
                <a:cs typeface="Calibri"/>
                <a:sym typeface="Calibri"/>
              </a:rPr>
              <a:t>encuentra</a:t>
            </a:r>
            <a:r>
              <a:rPr lang="en-US" sz="3200" b="0" i="0" u="none" strike="noStrike" cap="none" dirty="0">
                <a:solidFill>
                  <a:schemeClr val="dk1"/>
                </a:solidFill>
                <a:latin typeface="Calibri"/>
                <a:ea typeface="Calibri"/>
                <a:cs typeface="Calibri"/>
                <a:sym typeface="Calibri"/>
              </a:rPr>
              <a:t> el </a:t>
            </a:r>
            <a:r>
              <a:rPr lang="en-US" sz="3200" b="0" i="0" u="none" strike="noStrike" cap="none" dirty="0" err="1">
                <a:solidFill>
                  <a:srgbClr val="C00000"/>
                </a:solidFill>
                <a:latin typeface="Calibri"/>
                <a:ea typeface="Calibri"/>
                <a:cs typeface="Calibri"/>
                <a:sym typeface="Calibri"/>
              </a:rPr>
              <a:t>perímetro</a:t>
            </a:r>
            <a:r>
              <a:rPr lang="en-US" sz="3200" b="0" i="0" u="none" strike="noStrike" cap="none" dirty="0">
                <a:solidFill>
                  <a:srgbClr val="C00000"/>
                </a:solidFill>
                <a:latin typeface="Calibri"/>
                <a:ea typeface="Calibri"/>
                <a:cs typeface="Calibri"/>
                <a:sym typeface="Calibri"/>
              </a:rPr>
              <a:t> </a:t>
            </a:r>
            <a:r>
              <a:rPr lang="en-US" sz="3200" b="0" i="0" u="none" strike="noStrike" cap="none" dirty="0" err="1">
                <a:solidFill>
                  <a:srgbClr val="C00000"/>
                </a:solidFill>
                <a:latin typeface="Calibri"/>
                <a:ea typeface="Calibri"/>
                <a:cs typeface="Calibri"/>
                <a:sym typeface="Calibri"/>
              </a:rPr>
              <a:t>cefálico</a:t>
            </a:r>
            <a:r>
              <a:rPr lang="en-US" sz="3200" b="0" i="0" u="none" strike="noStrike" cap="none" dirty="0">
                <a:solidFill>
                  <a:srgbClr val="C00000"/>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para</a:t>
            </a:r>
            <a:r>
              <a:rPr lang="en-US" sz="3200" b="0" i="0" u="none" strike="noStrike" cap="none" dirty="0">
                <a:solidFill>
                  <a:schemeClr val="dk1"/>
                </a:solidFill>
                <a:latin typeface="Calibri"/>
                <a:ea typeface="Calibri"/>
                <a:cs typeface="Calibri"/>
                <a:sym typeface="Calibri"/>
              </a:rPr>
              <a:t> la </a:t>
            </a:r>
            <a:r>
              <a:rPr lang="en-US" sz="3200" b="0" i="0" u="none" strike="noStrike" cap="none" dirty="0" err="1">
                <a:solidFill>
                  <a:schemeClr val="dk1"/>
                </a:solidFill>
                <a:latin typeface="Calibri"/>
                <a:ea typeface="Calibri"/>
                <a:cs typeface="Calibri"/>
                <a:sym typeface="Calibri"/>
              </a:rPr>
              <a:t>edad</a:t>
            </a:r>
            <a:endParaRPr lang="en-US" sz="3200" b="0" i="0" u="none" strike="noStrike" cap="none" dirty="0">
              <a:solidFill>
                <a:schemeClr val="dk1"/>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dirty="0">
                <a:solidFill>
                  <a:schemeClr val="dk1"/>
                </a:solidFill>
                <a:latin typeface="Calibri"/>
                <a:ea typeface="Calibri"/>
                <a:cs typeface="Calibri"/>
                <a:sym typeface="Calibri"/>
              </a:rPr>
              <a:t>En la </a:t>
            </a:r>
            <a:r>
              <a:rPr lang="en-US" sz="3200" b="0" i="0" u="none" strike="noStrike" cap="none" dirty="0" err="1">
                <a:solidFill>
                  <a:schemeClr val="dk1"/>
                </a:solidFill>
                <a:latin typeface="Calibri"/>
                <a:ea typeface="Calibri"/>
                <a:cs typeface="Calibri"/>
                <a:sym typeface="Calibri"/>
              </a:rPr>
              <a:t>curva</a:t>
            </a:r>
            <a:r>
              <a:rPr lang="en-US" sz="3200" b="0" i="0" u="none" strike="noStrike" cap="none" dirty="0">
                <a:solidFill>
                  <a:schemeClr val="dk1"/>
                </a:solidFill>
                <a:latin typeface="Calibri"/>
                <a:ea typeface="Calibri"/>
                <a:cs typeface="Calibri"/>
                <a:sym typeface="Calibri"/>
              </a:rPr>
              <a:t> del </a:t>
            </a:r>
            <a:r>
              <a:rPr lang="en-US" sz="3200" b="0" i="0" u="none" strike="noStrike" cap="none" dirty="0" err="1">
                <a:solidFill>
                  <a:schemeClr val="dk1"/>
                </a:solidFill>
                <a:latin typeface="Calibri"/>
                <a:ea typeface="Calibri"/>
                <a:cs typeface="Calibri"/>
                <a:sym typeface="Calibri"/>
              </a:rPr>
              <a:t>medio</a:t>
            </a:r>
            <a:r>
              <a:rPr lang="en-US" sz="3200" b="0" i="0" u="none" strike="noStrike" cap="none" dirty="0">
                <a:solidFill>
                  <a:schemeClr val="dk1"/>
                </a:solidFill>
                <a:latin typeface="Calibri"/>
                <a:ea typeface="Calibri"/>
                <a:cs typeface="Calibri"/>
                <a:sym typeface="Calibri"/>
              </a:rPr>
              <a:t> </a:t>
            </a:r>
            <a:r>
              <a:rPr lang="en-US" sz="3200" b="0" i="0" u="none" strike="noStrike" cap="none" dirty="0" err="1">
                <a:solidFill>
                  <a:schemeClr val="dk1"/>
                </a:solidFill>
                <a:latin typeface="Calibri"/>
                <a:ea typeface="Calibri"/>
                <a:cs typeface="Calibri"/>
                <a:sym typeface="Calibri"/>
              </a:rPr>
              <a:t>encuentra</a:t>
            </a:r>
            <a:r>
              <a:rPr lang="en-US" sz="3200" b="0" i="0" u="none" strike="noStrike" cap="none" dirty="0">
                <a:solidFill>
                  <a:schemeClr val="dk1"/>
                </a:solidFill>
                <a:latin typeface="Calibri"/>
                <a:ea typeface="Calibri"/>
                <a:cs typeface="Calibri"/>
                <a:sym typeface="Calibri"/>
              </a:rPr>
              <a:t> la </a:t>
            </a:r>
            <a:r>
              <a:rPr lang="en-US" sz="3200" b="0" i="0" u="none" strike="noStrike" cap="none" dirty="0" err="1">
                <a:solidFill>
                  <a:srgbClr val="C00000"/>
                </a:solidFill>
                <a:latin typeface="Calibri"/>
                <a:ea typeface="Calibri"/>
                <a:cs typeface="Calibri"/>
                <a:sym typeface="Calibri"/>
              </a:rPr>
              <a:t>estatura</a:t>
            </a:r>
            <a:r>
              <a:rPr lang="en-US" sz="3200" b="0" i="0" u="none" strike="noStrike" cap="none" dirty="0">
                <a:solidFill>
                  <a:srgbClr val="C00000"/>
                </a:solidFill>
                <a:latin typeface="Calibri"/>
                <a:ea typeface="Calibri"/>
                <a:cs typeface="Calibri"/>
                <a:sym typeface="Calibri"/>
              </a:rPr>
              <a:t> </a:t>
            </a:r>
            <a:r>
              <a:rPr lang="en-US" sz="3200" b="0" i="0" u="none" strike="noStrike" cap="none" dirty="0" err="1">
                <a:solidFill>
                  <a:srgbClr val="C00000"/>
                </a:solidFill>
                <a:latin typeface="Calibri"/>
                <a:ea typeface="Calibri"/>
                <a:cs typeface="Calibri"/>
                <a:sym typeface="Calibri"/>
              </a:rPr>
              <a:t>para</a:t>
            </a:r>
            <a:r>
              <a:rPr lang="en-US" sz="3200" b="0" i="0" u="none" strike="noStrike" cap="none" dirty="0">
                <a:solidFill>
                  <a:srgbClr val="C00000"/>
                </a:solidFill>
                <a:latin typeface="Calibri"/>
                <a:ea typeface="Calibri"/>
                <a:cs typeface="Calibri"/>
                <a:sym typeface="Calibri"/>
              </a:rPr>
              <a:t> </a:t>
            </a:r>
            <a:r>
              <a:rPr lang="en-US" sz="3200" b="0" i="0" u="none" strike="noStrike" cap="none" dirty="0" err="1">
                <a:solidFill>
                  <a:srgbClr val="C00000"/>
                </a:solidFill>
                <a:latin typeface="Calibri"/>
                <a:ea typeface="Calibri"/>
                <a:cs typeface="Calibri"/>
                <a:sym typeface="Calibri"/>
              </a:rPr>
              <a:t>edad</a:t>
            </a:r>
            <a:endParaRPr lang="en-US" sz="3200" b="0" i="0" u="none" strike="noStrike" cap="none" dirty="0">
              <a:solidFill>
                <a:srgbClr val="C00000"/>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dirty="0">
                <a:solidFill>
                  <a:schemeClr val="dk1"/>
                </a:solidFill>
                <a:latin typeface="Calibri"/>
                <a:ea typeface="Calibri"/>
                <a:cs typeface="Calibri"/>
                <a:sym typeface="Calibri"/>
              </a:rPr>
              <a:t>En la </a:t>
            </a:r>
            <a:r>
              <a:rPr lang="en-US" sz="3200" b="0" i="0" u="none" strike="noStrike" cap="none" dirty="0" err="1">
                <a:solidFill>
                  <a:schemeClr val="dk1"/>
                </a:solidFill>
                <a:latin typeface="Calibri"/>
                <a:ea typeface="Calibri"/>
                <a:cs typeface="Calibri"/>
                <a:sym typeface="Calibri"/>
              </a:rPr>
              <a:t>curva</a:t>
            </a:r>
            <a:r>
              <a:rPr lang="en-US" sz="3200" b="0" i="0" u="none" strike="noStrike" cap="none" dirty="0">
                <a:solidFill>
                  <a:schemeClr val="dk1"/>
                </a:solidFill>
                <a:latin typeface="Calibri"/>
                <a:ea typeface="Calibri"/>
                <a:cs typeface="Calibri"/>
                <a:sym typeface="Calibri"/>
              </a:rPr>
              <a:t> inferior </a:t>
            </a:r>
            <a:r>
              <a:rPr lang="en-US" sz="3200" b="0" i="0" u="none" strike="noStrike" cap="none" dirty="0" err="1">
                <a:solidFill>
                  <a:schemeClr val="dk1"/>
                </a:solidFill>
                <a:latin typeface="Calibri"/>
                <a:ea typeface="Calibri"/>
                <a:cs typeface="Calibri"/>
                <a:sym typeface="Calibri"/>
              </a:rPr>
              <a:t>encuentra</a:t>
            </a:r>
            <a:r>
              <a:rPr lang="en-US" sz="3200" b="0" i="0" u="none" strike="noStrike" cap="none" dirty="0">
                <a:solidFill>
                  <a:schemeClr val="dk1"/>
                </a:solidFill>
                <a:latin typeface="Calibri"/>
                <a:ea typeface="Calibri"/>
                <a:cs typeface="Calibri"/>
                <a:sym typeface="Calibri"/>
              </a:rPr>
              <a:t> el </a:t>
            </a:r>
            <a:r>
              <a:rPr lang="en-US" sz="3200" b="0" i="0" u="none" strike="noStrike" cap="none" dirty="0">
                <a:solidFill>
                  <a:srgbClr val="C00000"/>
                </a:solidFill>
                <a:latin typeface="Calibri"/>
                <a:ea typeface="Calibri"/>
                <a:cs typeface="Calibri"/>
                <a:sym typeface="Calibri"/>
              </a:rPr>
              <a:t>peso </a:t>
            </a:r>
            <a:r>
              <a:rPr lang="en-US" sz="3200" b="0" i="0" u="none" strike="noStrike" cap="none" dirty="0" err="1">
                <a:solidFill>
                  <a:srgbClr val="C00000"/>
                </a:solidFill>
                <a:latin typeface="Calibri"/>
                <a:ea typeface="Calibri"/>
                <a:cs typeface="Calibri"/>
                <a:sym typeface="Calibri"/>
              </a:rPr>
              <a:t>para</a:t>
            </a:r>
            <a:r>
              <a:rPr lang="en-US" sz="3200" b="0" i="0" u="none" strike="noStrike" cap="none" dirty="0">
                <a:solidFill>
                  <a:srgbClr val="C00000"/>
                </a:solidFill>
                <a:latin typeface="Calibri"/>
                <a:ea typeface="Calibri"/>
                <a:cs typeface="Calibri"/>
                <a:sym typeface="Calibri"/>
              </a:rPr>
              <a:t> la </a:t>
            </a:r>
            <a:r>
              <a:rPr lang="en-US" sz="3200" b="0" i="0" u="none" strike="noStrike" cap="none" dirty="0" err="1">
                <a:solidFill>
                  <a:srgbClr val="C00000"/>
                </a:solidFill>
                <a:latin typeface="Calibri"/>
                <a:ea typeface="Calibri"/>
                <a:cs typeface="Calibri"/>
                <a:sym typeface="Calibri"/>
              </a:rPr>
              <a:t>edad</a:t>
            </a:r>
            <a:endParaRPr lang="en-US" sz="3200" b="0" i="0" u="none" strike="noStrike" cap="none" dirty="0">
              <a:solidFill>
                <a:srgbClr val="C00000"/>
              </a:solidFill>
              <a:latin typeface="Calibri"/>
              <a:ea typeface="Calibri"/>
              <a:cs typeface="Calibri"/>
              <a:sym typeface="Calibri"/>
            </a:endParaRPr>
          </a:p>
          <a:p>
            <a:pPr marL="342900" marR="0" lvl="0" indent="-342900" algn="l" rtl="0">
              <a:lnSpc>
                <a:spcPct val="100000"/>
              </a:lnSpc>
              <a:spcBef>
                <a:spcPts val="640"/>
              </a:spcBef>
              <a:spcAft>
                <a:spcPts val="0"/>
              </a:spcAft>
              <a:buClr>
                <a:schemeClr val="dk1"/>
              </a:buClr>
              <a:buSzPct val="100000"/>
              <a:buFont typeface="Arial"/>
              <a:buChar char="•"/>
            </a:pPr>
            <a:r>
              <a:rPr lang="en-US" sz="3200" b="0" i="0" u="none" strike="noStrike" cap="none" dirty="0">
                <a:solidFill>
                  <a:schemeClr val="dk1"/>
                </a:solidFill>
                <a:latin typeface="Calibri"/>
                <a:ea typeface="Calibri"/>
                <a:cs typeface="Calibri"/>
                <a:sym typeface="Calibri"/>
              </a:rPr>
              <a:t>En la parte inferior de la </a:t>
            </a:r>
            <a:r>
              <a:rPr lang="en-US" sz="3200" b="0" i="0" u="none" strike="noStrike" cap="none" dirty="0" err="1">
                <a:solidFill>
                  <a:schemeClr val="dk1"/>
                </a:solidFill>
                <a:latin typeface="Calibri"/>
                <a:ea typeface="Calibri"/>
                <a:cs typeface="Calibri"/>
                <a:sym typeface="Calibri"/>
              </a:rPr>
              <a:t>hoja</a:t>
            </a:r>
            <a:r>
              <a:rPr lang="en-US" sz="3200" b="0" i="0" u="none" strike="noStrike" cap="none" dirty="0">
                <a:solidFill>
                  <a:schemeClr val="dk1"/>
                </a:solidFill>
                <a:latin typeface="Calibri"/>
                <a:ea typeface="Calibri"/>
                <a:cs typeface="Calibri"/>
                <a:sym typeface="Calibri"/>
              </a:rPr>
              <a:t> un </a:t>
            </a:r>
            <a:r>
              <a:rPr lang="en-US" sz="3200" b="0" i="0" u="none" strike="noStrike" cap="none" dirty="0" err="1">
                <a:solidFill>
                  <a:schemeClr val="dk1"/>
                </a:solidFill>
                <a:latin typeface="Calibri"/>
                <a:ea typeface="Calibri"/>
                <a:cs typeface="Calibri"/>
                <a:sym typeface="Calibri"/>
              </a:rPr>
              <a:t>esquema</a:t>
            </a:r>
            <a:r>
              <a:rPr lang="en-US" sz="3200" b="0" i="0" u="none" strike="noStrike" cap="none" dirty="0">
                <a:solidFill>
                  <a:schemeClr val="dk1"/>
                </a:solidFill>
                <a:latin typeface="Calibri"/>
                <a:ea typeface="Calibri"/>
                <a:cs typeface="Calibri"/>
                <a:sym typeface="Calibri"/>
              </a:rPr>
              <a:t> de </a:t>
            </a:r>
            <a:r>
              <a:rPr lang="en-US" sz="3200" b="0" i="0" u="none" strike="noStrike" cap="none" dirty="0" err="1">
                <a:solidFill>
                  <a:srgbClr val="C00000"/>
                </a:solidFill>
                <a:latin typeface="Calibri"/>
                <a:ea typeface="Calibri"/>
                <a:cs typeface="Calibri"/>
                <a:sym typeface="Calibri"/>
              </a:rPr>
              <a:t>neurodesarrollo</a:t>
            </a:r>
            <a:r>
              <a:rPr lang="en-US" sz="3200" b="0" i="0" u="none" strike="noStrike" cap="none" dirty="0">
                <a:solidFill>
                  <a:srgbClr val="C00000"/>
                </a:solidFill>
                <a:latin typeface="Calibri"/>
                <a:ea typeface="Calibri"/>
                <a:cs typeface="Calibri"/>
                <a:sym typeface="Calibri"/>
              </a:rPr>
              <a:t> </a:t>
            </a:r>
            <a:r>
              <a:rPr lang="en-US" sz="3200" b="0" i="0" u="none" strike="noStrike" cap="none" dirty="0">
                <a:solidFill>
                  <a:schemeClr val="dk1"/>
                </a:solidFill>
                <a:latin typeface="Calibri"/>
                <a:ea typeface="Calibri"/>
                <a:cs typeface="Calibri"/>
                <a:sym typeface="Calibri"/>
              </a:rPr>
              <a:t>(OMS)</a:t>
            </a: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4846211" y="-237790"/>
            <a:ext cx="3595689"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2000" b="0" i="0" u="none" strike="noStrike" cap="none" dirty="0">
                <a:solidFill>
                  <a:schemeClr val="dk1"/>
                </a:solidFill>
                <a:latin typeface="Calibri"/>
                <a:ea typeface="Calibri"/>
                <a:cs typeface="Calibri"/>
                <a:sym typeface="Calibri"/>
              </a:rPr>
              <a:t>CURVAS DE 0 A 48 MESES</a:t>
            </a:r>
          </a:p>
        </p:txBody>
      </p:sp>
      <p:sp>
        <p:nvSpPr>
          <p:cNvPr id="114" name="Shape 114"/>
          <p:cNvSpPr/>
          <p:nvPr/>
        </p:nvSpPr>
        <p:spPr>
          <a:xfrm>
            <a:off x="5022146" y="905210"/>
            <a:ext cx="977899" cy="485775"/>
          </a:xfrm>
          <a:prstGeom prst="leftArrow">
            <a:avLst>
              <a:gd name="adj1" fmla="val 5365"/>
              <a:gd name="adj2" fmla="val 50000"/>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15" name="Shape 115"/>
          <p:cNvSpPr/>
          <p:nvPr/>
        </p:nvSpPr>
        <p:spPr>
          <a:xfrm>
            <a:off x="5039160" y="2035688"/>
            <a:ext cx="977899" cy="484187"/>
          </a:xfrm>
          <a:prstGeom prst="leftArrow">
            <a:avLst>
              <a:gd name="adj1" fmla="val 5347"/>
              <a:gd name="adj2" fmla="val 50000"/>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16" name="Shape 116"/>
          <p:cNvSpPr/>
          <p:nvPr/>
        </p:nvSpPr>
        <p:spPr>
          <a:xfrm>
            <a:off x="5022146" y="4164013"/>
            <a:ext cx="977899" cy="484187"/>
          </a:xfrm>
          <a:prstGeom prst="leftArrow">
            <a:avLst>
              <a:gd name="adj1" fmla="val 5347"/>
              <a:gd name="adj2" fmla="val 50000"/>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17" name="Shape 117"/>
          <p:cNvSpPr/>
          <p:nvPr/>
        </p:nvSpPr>
        <p:spPr>
          <a:xfrm>
            <a:off x="5039160" y="5638800"/>
            <a:ext cx="977899" cy="484187"/>
          </a:xfrm>
          <a:prstGeom prst="leftArrow">
            <a:avLst>
              <a:gd name="adj1" fmla="val 5347"/>
              <a:gd name="adj2" fmla="val 50000"/>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18" name="Shape 118"/>
          <p:cNvSpPr txBox="1"/>
          <p:nvPr/>
        </p:nvSpPr>
        <p:spPr>
          <a:xfrm>
            <a:off x="6942110" y="1025078"/>
            <a:ext cx="1884361"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dirty="0" err="1">
                <a:solidFill>
                  <a:schemeClr val="dk1"/>
                </a:solidFill>
                <a:latin typeface="Calibri"/>
                <a:ea typeface="Calibri"/>
                <a:cs typeface="Calibri"/>
                <a:sym typeface="Calibri"/>
              </a:rPr>
              <a:t>Perímetrocefálico</a:t>
            </a:r>
            <a:endParaRPr lang="en-US" sz="1800" b="0" i="0" u="none" dirty="0">
              <a:solidFill>
                <a:schemeClr val="dk1"/>
              </a:solidFill>
              <a:latin typeface="Calibri"/>
              <a:ea typeface="Calibri"/>
              <a:cs typeface="Calibri"/>
              <a:sym typeface="Calibri"/>
            </a:endParaRPr>
          </a:p>
        </p:txBody>
      </p:sp>
      <p:sp>
        <p:nvSpPr>
          <p:cNvPr id="119" name="Shape 119"/>
          <p:cNvSpPr txBox="1"/>
          <p:nvPr/>
        </p:nvSpPr>
        <p:spPr>
          <a:xfrm>
            <a:off x="7194549" y="1850745"/>
            <a:ext cx="952499" cy="369886"/>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dirty="0" err="1">
                <a:solidFill>
                  <a:schemeClr val="dk1"/>
                </a:solidFill>
                <a:latin typeface="Calibri"/>
                <a:ea typeface="Calibri"/>
                <a:cs typeface="Calibri"/>
                <a:sym typeface="Calibri"/>
              </a:rPr>
              <a:t>Estatura</a:t>
            </a:r>
            <a:endParaRPr lang="en-US" sz="1800" b="0" i="0" u="none" dirty="0">
              <a:solidFill>
                <a:schemeClr val="dk1"/>
              </a:solidFill>
              <a:latin typeface="Calibri"/>
              <a:ea typeface="Calibri"/>
              <a:cs typeface="Calibri"/>
              <a:sym typeface="Calibri"/>
            </a:endParaRPr>
          </a:p>
        </p:txBody>
      </p:sp>
      <p:sp>
        <p:nvSpPr>
          <p:cNvPr id="120" name="Shape 120"/>
          <p:cNvSpPr txBox="1"/>
          <p:nvPr/>
        </p:nvSpPr>
        <p:spPr>
          <a:xfrm>
            <a:off x="7206489" y="4130164"/>
            <a:ext cx="625475" cy="36829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dirty="0">
                <a:solidFill>
                  <a:schemeClr val="dk1"/>
                </a:solidFill>
                <a:latin typeface="Calibri"/>
                <a:ea typeface="Calibri"/>
                <a:cs typeface="Calibri"/>
                <a:sym typeface="Calibri"/>
              </a:rPr>
              <a:t>Peso</a:t>
            </a:r>
          </a:p>
        </p:txBody>
      </p:sp>
      <p:sp>
        <p:nvSpPr>
          <p:cNvPr id="121" name="Shape 121"/>
          <p:cNvSpPr txBox="1"/>
          <p:nvPr/>
        </p:nvSpPr>
        <p:spPr>
          <a:xfrm>
            <a:off x="7192539" y="5491699"/>
            <a:ext cx="1249361" cy="646112"/>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dirty="0" err="1">
                <a:solidFill>
                  <a:schemeClr val="dk1"/>
                </a:solidFill>
                <a:latin typeface="Calibri"/>
                <a:ea typeface="Calibri"/>
                <a:cs typeface="Calibri"/>
                <a:sym typeface="Calibri"/>
              </a:rPr>
              <a:t>Desarrollo</a:t>
            </a:r>
            <a:endParaRPr lang="en-US" sz="1800" b="0" i="0" u="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ct val="25000"/>
              <a:buFont typeface="Calibri"/>
              <a:buNone/>
            </a:pPr>
            <a:r>
              <a:rPr lang="en-US" sz="1800" b="0" i="0" u="none" dirty="0" err="1">
                <a:solidFill>
                  <a:schemeClr val="dk1"/>
                </a:solidFill>
                <a:latin typeface="Calibri"/>
                <a:ea typeface="Calibri"/>
                <a:cs typeface="Calibri"/>
                <a:sym typeface="Calibri"/>
              </a:rPr>
              <a:t>psicomotor</a:t>
            </a:r>
            <a:endParaRPr lang="en-US" sz="1800" b="0" i="0" u="none" dirty="0">
              <a:solidFill>
                <a:schemeClr val="dk1"/>
              </a:solidFill>
              <a:latin typeface="Calibri"/>
              <a:ea typeface="Calibri"/>
              <a:cs typeface="Calibri"/>
              <a:sym typeface="Calibri"/>
            </a:endParaRPr>
          </a:p>
        </p:txBody>
      </p:sp>
      <p:pic>
        <p:nvPicPr>
          <p:cNvPr id="4" name="Imagen 3" descr="CO H W HC 0-4y Girl.pd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846211" cy="6858000"/>
          </a:xfrm>
          <a:prstGeom prst="rect">
            <a:avLst/>
          </a:prstGeom>
          <a:ln w="28575" cmpd="sng">
            <a:solidFill>
              <a:schemeClr val="accent2">
                <a:lumMod val="60000"/>
                <a:lumOff val="40000"/>
              </a:schemeClr>
            </a:solidFill>
          </a:ln>
        </p:spPr>
      </p:pic>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0 A 48 MESES</a:t>
            </a:r>
          </a:p>
        </p:txBody>
      </p:sp>
      <p:sp>
        <p:nvSpPr>
          <p:cNvPr id="127" name="Shape 127"/>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Ubique la edad exacta del paciente.</a:t>
            </a:r>
          </a:p>
          <a:p>
            <a:pPr marL="342900" marR="0" lvl="0" indent="-342900" algn="l" rtl="0">
              <a:lnSpc>
                <a:spcPct val="100000"/>
              </a:lnSpc>
              <a:spcBef>
                <a:spcPts val="640"/>
              </a:spcBef>
              <a:spcAft>
                <a:spcPts val="0"/>
              </a:spcAft>
              <a:buClr>
                <a:schemeClr val="dk1"/>
              </a:buClr>
              <a:buSzPct val="100000"/>
              <a:buFont typeface="Arial"/>
              <a:buNone/>
            </a:pPr>
            <a:endParaRPr sz="3200" b="0" i="0" u="none" strike="noStrike" cap="none">
              <a:solidFill>
                <a:schemeClr val="dk1"/>
              </a:solidFill>
              <a:latin typeface="Calibri"/>
              <a:ea typeface="Calibri"/>
              <a:cs typeface="Calibri"/>
              <a:sym typeface="Calibri"/>
            </a:endParaRPr>
          </a:p>
          <a:p>
            <a:pPr marL="342900" marR="0" lvl="0" indent="-342900" algn="just" rtl="0">
              <a:lnSpc>
                <a:spcPct val="100000"/>
              </a:lnSpc>
              <a:spcBef>
                <a:spcPts val="64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El </a:t>
            </a:r>
            <a:r>
              <a:rPr lang="en-US" sz="3200" b="0" i="0" u="none" strike="noStrike" cap="none">
                <a:solidFill>
                  <a:srgbClr val="C00000"/>
                </a:solidFill>
                <a:latin typeface="Calibri"/>
                <a:ea typeface="Calibri"/>
                <a:cs typeface="Calibri"/>
                <a:sym typeface="Calibri"/>
              </a:rPr>
              <a:t>eje x </a:t>
            </a:r>
            <a:r>
              <a:rPr lang="en-US" sz="3200" b="0" i="0" u="none" strike="noStrike" cap="none">
                <a:solidFill>
                  <a:schemeClr val="dk1"/>
                </a:solidFill>
                <a:latin typeface="Calibri"/>
                <a:ea typeface="Calibri"/>
                <a:cs typeface="Calibri"/>
                <a:sym typeface="Calibri"/>
              </a:rPr>
              <a:t>es un </a:t>
            </a:r>
            <a:r>
              <a:rPr lang="en-US" sz="3200" b="0" i="0" u="none" strike="noStrike" cap="none">
                <a:solidFill>
                  <a:srgbClr val="C00000"/>
                </a:solidFill>
                <a:latin typeface="Calibri"/>
                <a:ea typeface="Calibri"/>
                <a:cs typeface="Calibri"/>
                <a:sym typeface="Calibri"/>
              </a:rPr>
              <a:t>eje logarítmico </a:t>
            </a:r>
            <a:r>
              <a:rPr lang="en-US" sz="3200" b="0" i="0" u="none" strike="noStrike" cap="none">
                <a:solidFill>
                  <a:schemeClr val="dk1"/>
                </a:solidFill>
                <a:latin typeface="Calibri"/>
                <a:ea typeface="Calibri"/>
                <a:cs typeface="Calibri"/>
                <a:sym typeface="Calibri"/>
              </a:rPr>
              <a:t>(la distancia no siempre corresponde a la misma medida)</a:t>
            </a:r>
            <a:r>
              <a:rPr lang="en-US" sz="3200" b="0" i="0" u="none" strike="noStrike" cap="none">
                <a:solidFill>
                  <a:srgbClr val="C00000"/>
                </a:solidFill>
                <a:latin typeface="Calibri"/>
                <a:ea typeface="Calibri"/>
                <a:cs typeface="Calibri"/>
                <a:sym typeface="Calibri"/>
              </a:rPr>
              <a:t> </a:t>
            </a:r>
            <a:r>
              <a:rPr lang="en-US" sz="3200" b="0" i="0" u="none" strike="noStrike" cap="none">
                <a:solidFill>
                  <a:schemeClr val="dk1"/>
                </a:solidFill>
                <a:latin typeface="Calibri"/>
                <a:ea typeface="Calibri"/>
                <a:cs typeface="Calibri"/>
                <a:sym typeface="Calibri"/>
              </a:rPr>
              <a:t>esto permite mayor amplitud, en los momentos de mayor crecimiento, lo que facilita la graficación de los datos.</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000" b="0" i="0" u="none" strike="noStrike" cap="none">
                <a:solidFill>
                  <a:schemeClr val="dk1"/>
                </a:solidFill>
                <a:latin typeface="Calibri"/>
                <a:ea typeface="Calibri"/>
                <a:cs typeface="Calibri"/>
                <a:sym typeface="Calibri"/>
              </a:rPr>
              <a:t>PERIMETRO CEFALICO</a:t>
            </a:r>
            <a:br>
              <a:rPr lang="en-US" sz="4000" b="0" i="0" u="none" strike="noStrike" cap="none">
                <a:solidFill>
                  <a:schemeClr val="dk1"/>
                </a:solidFill>
                <a:latin typeface="Calibri"/>
                <a:ea typeface="Calibri"/>
                <a:cs typeface="Calibri"/>
                <a:sym typeface="Calibri"/>
              </a:rPr>
            </a:br>
            <a:r>
              <a:rPr lang="en-US" sz="4000" b="0" i="0" u="none" strike="noStrike" cap="none">
                <a:solidFill>
                  <a:schemeClr val="dk1"/>
                </a:solidFill>
                <a:latin typeface="Calibri"/>
                <a:ea typeface="Calibri"/>
                <a:cs typeface="Calibri"/>
                <a:sym typeface="Calibri"/>
              </a:rPr>
              <a:t>O-48 MESES</a:t>
            </a:r>
          </a:p>
        </p:txBody>
      </p:sp>
      <p:pic>
        <p:nvPicPr>
          <p:cNvPr id="133" name="Shape 133"/>
          <p:cNvPicPr preferRelativeResize="0">
            <a:picLocks noGrp="1"/>
          </p:cNvPicPr>
          <p:nvPr>
            <p:ph type="body" idx="1"/>
          </p:nvPr>
        </p:nvPicPr>
        <p:blipFill rotWithShape="1">
          <a:blip r:embed="rId3">
            <a:alphaModFix/>
          </a:blip>
          <a:srcRect/>
          <a:stretch/>
        </p:blipFill>
        <p:spPr>
          <a:xfrm>
            <a:off x="1066800" y="1600200"/>
            <a:ext cx="6858000" cy="5102224"/>
          </a:xfrm>
          <a:prstGeom prst="rect">
            <a:avLst/>
          </a:prstGeom>
          <a:noFill/>
          <a:ln w="28575" cap="flat" cmpd="sng">
            <a:solidFill>
              <a:schemeClr val="accent2"/>
            </a:solidFill>
            <a:prstDash val="solid"/>
            <a:round/>
            <a:headEnd type="none" w="med" len="med"/>
            <a:tailEnd type="none" w="med" len="med"/>
          </a:ln>
        </p:spPr>
      </p:pic>
      <p:sp>
        <p:nvSpPr>
          <p:cNvPr id="134" name="Shape 134"/>
          <p:cNvSpPr/>
          <p:nvPr/>
        </p:nvSpPr>
        <p:spPr>
          <a:xfrm>
            <a:off x="2057400" y="2428875"/>
            <a:ext cx="914400" cy="619125"/>
          </a:xfrm>
          <a:custGeom>
            <a:avLst/>
            <a:gdLst/>
            <a:ahLst/>
            <a:cxnLst/>
            <a:rect l="0" t="0" r="0" b="0"/>
            <a:pathLst>
              <a:path w="120000" h="120000" extrusionOk="0">
                <a:moveTo>
                  <a:pt x="0" y="0"/>
                </a:moveTo>
                <a:lnTo>
                  <a:pt x="120000" y="0"/>
                </a:lnTo>
                <a:lnTo>
                  <a:pt x="120000" y="120000"/>
                </a:lnTo>
                <a:lnTo>
                  <a:pt x="0" y="120000"/>
                </a:lnTo>
                <a:close/>
                <a:moveTo>
                  <a:pt x="2539" y="3751"/>
                </a:moveTo>
                <a:lnTo>
                  <a:pt x="2539" y="116248"/>
                </a:lnTo>
                <a:lnTo>
                  <a:pt x="117460" y="116248"/>
                </a:lnTo>
                <a:lnTo>
                  <a:pt x="117460" y="3751"/>
                </a:ln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35" name="Shape 135"/>
          <p:cNvSpPr/>
          <p:nvPr/>
        </p:nvSpPr>
        <p:spPr>
          <a:xfrm>
            <a:off x="4143375" y="2428875"/>
            <a:ext cx="571500" cy="619125"/>
          </a:xfrm>
          <a:custGeom>
            <a:avLst/>
            <a:gdLst/>
            <a:ahLst/>
            <a:cxnLst/>
            <a:rect l="0" t="0" r="0" b="0"/>
            <a:pathLst>
              <a:path w="120000" h="120000" extrusionOk="0">
                <a:moveTo>
                  <a:pt x="0" y="0"/>
                </a:moveTo>
                <a:lnTo>
                  <a:pt x="120000" y="0"/>
                </a:lnTo>
                <a:lnTo>
                  <a:pt x="120000" y="120000"/>
                </a:lnTo>
                <a:lnTo>
                  <a:pt x="0" y="120000"/>
                </a:lnTo>
                <a:close/>
                <a:moveTo>
                  <a:pt x="3749" y="3461"/>
                </a:moveTo>
                <a:lnTo>
                  <a:pt x="3749" y="116538"/>
                </a:lnTo>
                <a:lnTo>
                  <a:pt x="116250" y="116538"/>
                </a:lnTo>
                <a:lnTo>
                  <a:pt x="116250" y="3461"/>
                </a:lnTo>
                <a:close/>
              </a:path>
            </a:pathLst>
          </a:custGeom>
          <a:solidFill>
            <a:srgbClr val="D99694"/>
          </a:solidFill>
          <a:ln w="9525" cap="flat" cmpd="sng">
            <a:solidFill>
              <a:schemeClr val="accent2"/>
            </a:solidFill>
            <a:prstDash val="solid"/>
            <a:miter/>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None/>
            </a:pPr>
            <a:endParaRPr sz="1800" b="0" i="0" u="none">
              <a:solidFill>
                <a:schemeClr val="dk1"/>
              </a:solidFill>
              <a:latin typeface="Arial"/>
              <a:ea typeface="Arial"/>
              <a:cs typeface="Arial"/>
              <a:sym typeface="Arial"/>
            </a:endParaRPr>
          </a:p>
        </p:txBody>
      </p:sp>
      <p:sp>
        <p:nvSpPr>
          <p:cNvPr id="136" name="Shape 136"/>
          <p:cNvSpPr txBox="1"/>
          <p:nvPr/>
        </p:nvSpPr>
        <p:spPr>
          <a:xfrm>
            <a:off x="5875337" y="4038600"/>
            <a:ext cx="2055812" cy="369886"/>
          </a:xfrm>
          <a:prstGeom prst="rect">
            <a:avLst/>
          </a:prstGeom>
          <a:solidFill>
            <a:srgbClr val="D99694"/>
          </a:solidFill>
          <a:ln w="9525" cap="flat" cmpd="sng">
            <a:solidFill>
              <a:schemeClr val="accent2"/>
            </a:solidFill>
            <a:prstDash val="solid"/>
            <a:miter/>
            <a:headEnd type="none" w="med" len="med"/>
            <a:tailEnd type="none" w="med" len="med"/>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a:solidFill>
                  <a:schemeClr val="dk1"/>
                </a:solidFill>
                <a:latin typeface="Calibri"/>
                <a:ea typeface="Calibri"/>
                <a:cs typeface="Calibri"/>
                <a:sym typeface="Calibri"/>
              </a:rPr>
              <a:t>EJE X LOGARITMICO</a:t>
            </a: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4400" b="0" i="0" u="none" strike="noStrike" cap="none">
                <a:solidFill>
                  <a:schemeClr val="dk1"/>
                </a:solidFill>
                <a:latin typeface="Calibri"/>
                <a:ea typeface="Calibri"/>
                <a:cs typeface="Calibri"/>
                <a:sym typeface="Calibri"/>
              </a:rPr>
              <a:t>CURVAS DE 0 A 48 MESES</a:t>
            </a:r>
          </a:p>
        </p:txBody>
      </p:sp>
      <p:sp>
        <p:nvSpPr>
          <p:cNvPr id="142" name="Shape 142"/>
          <p:cNvSpPr txBox="1">
            <a:spLocks noGrp="1"/>
          </p:cNvSpPr>
          <p:nvPr>
            <p:ph type="body" idx="1"/>
          </p:nvPr>
        </p:nvSpPr>
        <p:spPr>
          <a:xfrm>
            <a:off x="457200" y="1600200"/>
            <a:ext cx="8229600" cy="4525961"/>
          </a:xfrm>
          <a:prstGeom prst="rect">
            <a:avLst/>
          </a:prstGeom>
          <a:noFill/>
          <a:ln>
            <a:noFill/>
          </a:ln>
        </p:spPr>
        <p:txBody>
          <a:bodyPr lIns="91425" tIns="45700" rIns="91425" bIns="45700" anchor="t" anchorCtr="0">
            <a:noAutofit/>
          </a:bodyPr>
          <a:lstStyle/>
          <a:p>
            <a:pPr marL="342900" marR="0" lvl="0" indent="-342900" algn="l" rtl="0">
              <a:lnSpc>
                <a:spcPct val="100000"/>
              </a:lnSpc>
              <a:spcBef>
                <a:spcPts val="0"/>
              </a:spcBef>
              <a:spcAft>
                <a:spcPts val="0"/>
              </a:spcAft>
              <a:buClr>
                <a:schemeClr val="dk1"/>
              </a:buClr>
              <a:buSzPct val="25000"/>
              <a:buFont typeface="Arial"/>
              <a:buNone/>
            </a:pPr>
            <a:endParaRPr sz="3200" b="0" i="0" u="none" strike="noStrike" cap="none">
              <a:solidFill>
                <a:schemeClr val="dk1"/>
              </a:solidFill>
              <a:latin typeface="Calibri"/>
              <a:ea typeface="Calibri"/>
              <a:cs typeface="Calibri"/>
              <a:sym typeface="Calibri"/>
            </a:endParaRPr>
          </a:p>
          <a:p>
            <a:pPr marL="342900" marR="0" lvl="0" indent="-342900" algn="just" rtl="0">
              <a:lnSpc>
                <a:spcPct val="100000"/>
              </a:lnSpc>
              <a:spcBef>
                <a:spcPts val="640"/>
              </a:spcBef>
              <a:spcAft>
                <a:spcPts val="0"/>
              </a:spcAft>
              <a:buClr>
                <a:schemeClr val="dk1"/>
              </a:buClr>
              <a:buSzPct val="100000"/>
              <a:buFont typeface="Arial"/>
              <a:buChar char="•"/>
            </a:pPr>
            <a:r>
              <a:rPr lang="en-US" sz="3200" b="0" i="0" u="none" strike="noStrike" cap="none">
                <a:solidFill>
                  <a:schemeClr val="dk1"/>
                </a:solidFill>
                <a:latin typeface="Calibri"/>
                <a:ea typeface="Calibri"/>
                <a:cs typeface="Calibri"/>
                <a:sym typeface="Calibri"/>
              </a:rPr>
              <a:t>En la curva del medio se encuentra </a:t>
            </a:r>
            <a:r>
              <a:rPr lang="en-US" sz="3200" b="0" i="0" u="none" strike="noStrike" cap="none">
                <a:solidFill>
                  <a:srgbClr val="C00000"/>
                </a:solidFill>
                <a:latin typeface="Calibri"/>
                <a:ea typeface="Calibri"/>
                <a:cs typeface="Calibri"/>
                <a:sym typeface="Calibri"/>
              </a:rPr>
              <a:t>la talla</a:t>
            </a:r>
            <a:r>
              <a:rPr lang="en-US" sz="3200" b="0" i="0" u="none" strike="noStrike" cap="none">
                <a:solidFill>
                  <a:schemeClr val="dk1"/>
                </a:solidFill>
                <a:latin typeface="Calibri"/>
                <a:ea typeface="Calibri"/>
                <a:cs typeface="Calibri"/>
                <a:sym typeface="Calibri"/>
              </a:rPr>
              <a:t>, el eje y es logarítmico también, es decir que 10 cm a temprana edad están graficados en un espacio más amplio que 10 cm en niños mayores.</a:t>
            </a:r>
          </a:p>
        </p:txBody>
      </p:sp>
    </p:spTree>
  </p:cSld>
  <p:clrMapOvr>
    <a:masterClrMapping/>
  </p:clrMapOvr>
  <p:transition spd="slow">
    <p:cut/>
  </p:transition>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1696</Words>
  <Application>Microsoft Macintosh PowerPoint</Application>
  <PresentationFormat>Presentación en pantalla (4:3)</PresentationFormat>
  <Paragraphs>227</Paragraphs>
  <Slides>46</Slides>
  <Notes>44</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46</vt:i4>
      </vt:variant>
    </vt:vector>
  </HeadingPairs>
  <TitlesOfParts>
    <vt:vector size="50" baseType="lpstr">
      <vt:lpstr>Arial</vt:lpstr>
      <vt:lpstr>Calibri</vt:lpstr>
      <vt:lpstr>Noto Sans Symbols</vt:lpstr>
      <vt:lpstr>Office Theme</vt:lpstr>
      <vt:lpstr>Presentación de PowerPoint</vt:lpstr>
      <vt:lpstr>Presentación de PowerPoint</vt:lpstr>
      <vt:lpstr>Presentación de PowerPoint</vt:lpstr>
      <vt:lpstr>Presentación de PowerPoint</vt:lpstr>
      <vt:lpstr>CURVAS DE 0 A 48 MESES</vt:lpstr>
      <vt:lpstr>CURVAS DE 0 A 48 MESES</vt:lpstr>
      <vt:lpstr>CURVAS DE 0 A 48 MESES</vt:lpstr>
      <vt:lpstr>PERIMETRO CEFALICO O-48 MESES</vt:lpstr>
      <vt:lpstr>CURVAS DE 0 A 48 MESES</vt:lpstr>
      <vt:lpstr>ESTATURA 0-48 MESES</vt:lpstr>
      <vt:lpstr>CURVAS DE 0 A 48 MESES</vt:lpstr>
      <vt:lpstr>ESTATURA 0-48 MESES</vt:lpstr>
      <vt:lpstr>CURVAS DE 0 A 48 MESES</vt:lpstr>
      <vt:lpstr>PESO 0-48 meses</vt:lpstr>
      <vt:lpstr>CURVAS DE 0 A 48 MESES</vt:lpstr>
      <vt:lpstr>Desarrollopsicomotor</vt:lpstr>
      <vt:lpstr>CURVAS DE 4 A 20 AÑOS</vt:lpstr>
      <vt:lpstr>CURVAS COLOMBIANAS DE 4 a 20 años</vt:lpstr>
      <vt:lpstr>CURVAS DE 4 A 20 AÑOS</vt:lpstr>
      <vt:lpstr>CURVAS PARA TALLA  4-20 AÑOS</vt:lpstr>
      <vt:lpstr>CURVAS DE 4 A 20 AÑOS</vt:lpstr>
      <vt:lpstr>Presentación de PowerPoint</vt:lpstr>
      <vt:lpstr>Presentación de PowerPoint</vt:lpstr>
      <vt:lpstr>PERCENTILES Y DE</vt:lpstr>
      <vt:lpstr>CURVAS DE 4 A 20 AÑOS</vt:lpstr>
      <vt:lpstr>Nomograma - Niña</vt:lpstr>
      <vt:lpstr>Presentación de PowerPoint</vt:lpstr>
      <vt:lpstr>Presentación de PowerPoint</vt:lpstr>
      <vt:lpstr>CURVAS DE 4 A 20 AÑOS</vt:lpstr>
      <vt:lpstr>PESO PARA TALLA 4-20 AÑOS</vt:lpstr>
      <vt:lpstr>CURVAS DE 4 A 20 AÑOS</vt:lpstr>
      <vt:lpstr>ESCALA DE DESARROLLO PUBERAL</vt:lpstr>
      <vt:lpstr>ESCALA DE DESARROLLO PUBERAL</vt:lpstr>
      <vt:lpstr>CURVA IMC</vt:lpstr>
      <vt:lpstr>IMC</vt:lpstr>
      <vt:lpstr>Presentación de PowerPoint</vt:lpstr>
      <vt:lpstr>CURVA IMC</vt:lpstr>
      <vt:lpstr>IMC 0 – 20 AÑOS</vt:lpstr>
      <vt:lpstr>CURVA IMC</vt:lpstr>
      <vt:lpstr>IMC 2-20 AÑOS</vt:lpstr>
      <vt:lpstr>IMC CURVAS COLOMBIANAS SIN PUNTOS DE CORTE IOTF</vt:lpstr>
      <vt:lpstr>PUNTOS DE CORTE</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cp:lastModifiedBy>paola Duran Ventura</cp:lastModifiedBy>
  <cp:revision>6</cp:revision>
  <dcterms:modified xsi:type="dcterms:W3CDTF">2020-08-08T19:17:57Z</dcterms:modified>
</cp:coreProperties>
</file>